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0" r:id="rId4"/>
    <p:sldId id="261" r:id="rId5"/>
    <p:sldId id="264" r:id="rId6"/>
    <p:sldId id="290" r:id="rId7"/>
    <p:sldId id="263" r:id="rId8"/>
    <p:sldId id="291" r:id="rId9"/>
    <p:sldId id="292" r:id="rId10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38C5F6-C2CD-7D59-6BB8-E3CF860226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83F79A-0E2D-33EA-FCE0-82ADC22057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127A11-4ECD-F235-5C42-E8024F5C35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F1124-04AF-4B3C-9D2D-B3BAC9F9669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9190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89700B-BFC1-4871-C85A-6B3A8A14C1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8EB9765-9CE0-B410-70E8-6E7D31597C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B1EF01-9EC5-2A79-4EF4-65A377D958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39603-A798-48CE-933A-B04F12F7C35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4586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3B4871-AA12-65B4-647C-702A0E4F64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0C1AB1-3137-1C6E-4E5A-34D10CA4BF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825A84-E7DC-A701-7996-E5CDFF5C04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AB2B9-241A-4AA4-9FAC-A737DAB47F4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43214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F25D3F-EE0C-36AE-C0D1-7DB16D3665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9EBF97-F81E-7A80-C649-CDC11AB671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A439A6-AEBF-A338-6673-79E58E991D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6DFB8-E619-4758-8FF7-61161A9BB77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8533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7F4B501-9A38-6256-C81C-0D3D4ACE91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7DF5136-AD41-193D-50AA-21BA9884A7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C911604-E2AC-3A05-0668-2EABA01BAA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E7D1A-BFDC-4841-96B5-47648E90F51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7171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626E891-3B09-7DBC-F82D-33EC3A35D3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98BC5CA-F13B-E6D4-B882-6B078231D5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17F31FF-1A59-361A-85BF-C3C21C6A87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8AF5C-506B-4095-94B9-C752516CCD4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85766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0C68E04-B43D-7E4F-3B13-EE6211AAAD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02AF282-504D-E780-FB14-F909F5F4D0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0F211D8-217D-64A6-F132-92FD86B087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D195F-C16A-45A0-B7EB-EE32B898F91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6586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389000-8CEC-F38F-F52D-A6F47618DE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CCF049-2940-A179-432D-B59F0EDDA0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89B565-EC3D-9F34-2EEB-8DA7B0A7E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57405-DED1-4522-B58A-199550355D2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6260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D74AB0-6982-57DA-4E78-F891C0F3C4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C7C6F6-CB6A-C240-32BE-838DB376E7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5B5A44-058B-9E9F-1BBA-17412B4773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1113C-56D4-49E7-B060-6C8C3EE39D9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6936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56FCD8A-ED87-5207-07BE-54E1627031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3B87D-1D00-528F-352D-FF44060C6F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106F48-4198-36D8-E2CC-22746D520A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B466C-E99B-438A-AF60-5A1F60944DE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1987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93812A-86C6-944D-EAA7-93E59F25D9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B69844-5902-8734-5FF4-1A9CD0C49B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3D32BD-F479-B07D-9011-2C133F0D22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A8BA2-7C79-4524-9F6D-48D9169496A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4407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2D8C8A9-D3E8-BADB-DE39-C7BC8EBBFE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4AF8753-FEB2-4AD1-A87F-3CE1B0C80A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361CB0-1E86-EC3E-5955-151D8E0CA3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023A3-EA00-44D6-95F7-9C34969A6E3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045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7BBB162-51F5-30A2-6D12-9F8C689E2A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70EA876-7AB3-43F3-A26E-DE236BDB39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B08ED12-535C-54B1-7665-496A384159C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35A12C8-ED8B-02DA-E12B-0D82EBB39AA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9C340B8-6080-E29C-3DA3-A3E8F847390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1B6A09B1-EF79-40BF-8562-07DFA1BE193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2">
            <a:extLst>
              <a:ext uri="{FF2B5EF4-FFF2-40B4-BE49-F238E27FC236}">
                <a16:creationId xmlns:a16="http://schemas.microsoft.com/office/drawing/2014/main" id="{EA99EC8D-C188-A53F-07CF-0F7A0F6AA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76250"/>
            <a:ext cx="8280400" cy="1154113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  <a:latin typeface="Times New Roman" panose="02020603050405020304" pitchFamily="18" charset="0"/>
              </a:rPr>
              <a:t>Learning outcome: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  <a:latin typeface="Times New Roman" panose="02020603050405020304" pitchFamily="18" charset="0"/>
              </a:rPr>
              <a:t>To be able to identify differences between animal plant cells</a:t>
            </a:r>
            <a:endParaRPr lang="en-GB" altLang="en-US" sz="2800" b="1" i="1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2C2B7692-019E-9ED8-28A7-B1EA801CD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908050"/>
            <a:ext cx="4895850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22">
            <a:extLst>
              <a:ext uri="{FF2B5EF4-FFF2-40B4-BE49-F238E27FC236}">
                <a16:creationId xmlns:a16="http://schemas.microsoft.com/office/drawing/2014/main" id="{1859DBDC-612A-F387-7566-669031286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638" y="104775"/>
            <a:ext cx="6407150" cy="436563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  <a:latin typeface="Times New Roman" panose="02020603050405020304" pitchFamily="18" charset="0"/>
              </a:rPr>
              <a:t>Animal Cell</a:t>
            </a:r>
            <a:endParaRPr lang="en-GB" altLang="en-US" sz="2800" b="1" i="1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B77604E-10D4-E902-B3A5-EC01879BA27C}"/>
              </a:ext>
            </a:extLst>
          </p:cNvPr>
          <p:cNvCxnSpPr/>
          <p:nvPr/>
        </p:nvCxnSpPr>
        <p:spPr>
          <a:xfrm flipH="1">
            <a:off x="4319588" y="852488"/>
            <a:ext cx="504825" cy="2873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 Box 13">
            <a:extLst>
              <a:ext uri="{FF2B5EF4-FFF2-40B4-BE49-F238E27FC236}">
                <a16:creationId xmlns:a16="http://schemas.microsoft.com/office/drawing/2014/main" id="{2757BDAE-5553-DDCB-2637-C9242166A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9825" y="669925"/>
            <a:ext cx="1512888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Microvilli</a:t>
            </a:r>
          </a:p>
        </p:txBody>
      </p:sp>
      <p:sp>
        <p:nvSpPr>
          <p:cNvPr id="7" name="Text Box 13">
            <a:extLst>
              <a:ext uri="{FF2B5EF4-FFF2-40B4-BE49-F238E27FC236}">
                <a16:creationId xmlns:a16="http://schemas.microsoft.com/office/drawing/2014/main" id="{CF62B709-7881-8B54-FC15-0088C6EFF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1454150"/>
            <a:ext cx="1512888" cy="88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Smooth endoplasmic reticulum</a:t>
            </a: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24A01C13-BD8C-D50A-CBC5-A9F7C1950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6074" y="2781300"/>
            <a:ext cx="1836365" cy="61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 dirty="0">
                <a:solidFill>
                  <a:srgbClr val="000066"/>
                </a:solidFill>
                <a:latin typeface="Times New Roman" panose="02020603050405020304" pitchFamily="18" charset="0"/>
              </a:rPr>
              <a:t>Nuclear Membrane</a:t>
            </a:r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BB704650-4490-5D5E-1AFF-93292F483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6075" y="3883025"/>
            <a:ext cx="169227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Mitochondria</a:t>
            </a:r>
          </a:p>
        </p:txBody>
      </p:sp>
      <p:sp>
        <p:nvSpPr>
          <p:cNvPr id="10" name="Text Box 13">
            <a:extLst>
              <a:ext uri="{FF2B5EF4-FFF2-40B4-BE49-F238E27FC236}">
                <a16:creationId xmlns:a16="http://schemas.microsoft.com/office/drawing/2014/main" id="{542FA8B3-879C-D4BD-C187-BBB109E56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6075" y="4659313"/>
            <a:ext cx="1512888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Nucleolus</a:t>
            </a: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2B870AAF-F1C0-F03B-7661-7D1824537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8138" y="5257800"/>
            <a:ext cx="170021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Mitochondria</a:t>
            </a:r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id="{40B11495-B86C-6057-F102-9562D6808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2575" y="5962650"/>
            <a:ext cx="2332038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Rough Endoplasmic Reticulum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EA1E092-34AA-B993-067C-9C66954E91D4}"/>
              </a:ext>
            </a:extLst>
          </p:cNvPr>
          <p:cNvCxnSpPr/>
          <p:nvPr/>
        </p:nvCxnSpPr>
        <p:spPr>
          <a:xfrm>
            <a:off x="1403350" y="2924175"/>
            <a:ext cx="1800225" cy="2127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A2E8DB-555D-CC83-A5F8-AAC680C13F1B}"/>
              </a:ext>
            </a:extLst>
          </p:cNvPr>
          <p:cNvCxnSpPr/>
          <p:nvPr/>
        </p:nvCxnSpPr>
        <p:spPr>
          <a:xfrm>
            <a:off x="1403350" y="1844675"/>
            <a:ext cx="1800225" cy="5048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6D06E25-1DF9-D521-191A-F1AC450DE9F5}"/>
              </a:ext>
            </a:extLst>
          </p:cNvPr>
          <p:cNvCxnSpPr/>
          <p:nvPr/>
        </p:nvCxnSpPr>
        <p:spPr>
          <a:xfrm>
            <a:off x="2195513" y="860425"/>
            <a:ext cx="720725" cy="5603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C19221-E233-9E70-B0D8-DD66ACFBBAF3}"/>
              </a:ext>
            </a:extLst>
          </p:cNvPr>
          <p:cNvCxnSpPr/>
          <p:nvPr/>
        </p:nvCxnSpPr>
        <p:spPr>
          <a:xfrm>
            <a:off x="5508625" y="2565400"/>
            <a:ext cx="79216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 Box 13">
            <a:extLst>
              <a:ext uri="{FF2B5EF4-FFF2-40B4-BE49-F238E27FC236}">
                <a16:creationId xmlns:a16="http://schemas.microsoft.com/office/drawing/2014/main" id="{53E6451C-E226-3575-071D-925400778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2381250"/>
            <a:ext cx="15113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Lysosomes</a:t>
            </a:r>
          </a:p>
        </p:txBody>
      </p:sp>
      <p:sp>
        <p:nvSpPr>
          <p:cNvPr id="22" name="Text Box 13">
            <a:extLst>
              <a:ext uri="{FF2B5EF4-FFF2-40B4-BE49-F238E27FC236}">
                <a16:creationId xmlns:a16="http://schemas.microsoft.com/office/drawing/2014/main" id="{D2539686-266A-315F-FC9E-8A224722C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" y="2747963"/>
            <a:ext cx="1511300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Golgi Apparatus</a:t>
            </a:r>
          </a:p>
        </p:txBody>
      </p:sp>
      <p:sp>
        <p:nvSpPr>
          <p:cNvPr id="23" name="Text Box 13">
            <a:extLst>
              <a:ext uri="{FF2B5EF4-FFF2-40B4-BE49-F238E27FC236}">
                <a16:creationId xmlns:a16="http://schemas.microsoft.com/office/drawing/2014/main" id="{AC7AAA9B-8A0F-AB01-0DFF-400F37CAA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1535113"/>
            <a:ext cx="15113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Transport Vesicles</a:t>
            </a:r>
          </a:p>
        </p:txBody>
      </p:sp>
      <p:sp>
        <p:nvSpPr>
          <p:cNvPr id="24" name="Text Box 13">
            <a:extLst>
              <a:ext uri="{FF2B5EF4-FFF2-40B4-BE49-F238E27FC236}">
                <a16:creationId xmlns:a16="http://schemas.microsoft.com/office/drawing/2014/main" id="{BB4A14E9-5950-08F3-8238-4F244BCFA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763" y="579438"/>
            <a:ext cx="218281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Endocytosis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21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2">
            <a:extLst>
              <a:ext uri="{FF2B5EF4-FFF2-40B4-BE49-F238E27FC236}">
                <a16:creationId xmlns:a16="http://schemas.microsoft.com/office/drawing/2014/main" id="{31F48FF6-F3C2-3DE7-0025-1C933C07D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88913"/>
            <a:ext cx="6407150" cy="436562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  <a:latin typeface="Times New Roman" panose="02020603050405020304" pitchFamily="18" charset="0"/>
              </a:rPr>
              <a:t>Epithelial cell lining the small intestine</a:t>
            </a:r>
            <a:endParaRPr lang="en-GB" altLang="en-US" sz="2800" b="1" i="1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099" name="Picture 7" descr="A close-up of a microscope&#10;&#10;AI-generated content may be incorrect.">
            <a:extLst>
              <a:ext uri="{FF2B5EF4-FFF2-40B4-BE49-F238E27FC236}">
                <a16:creationId xmlns:a16="http://schemas.microsoft.com/office/drawing/2014/main" id="{8615C8AB-6205-D310-78D8-F334808B6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981075"/>
            <a:ext cx="5688012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3">
            <a:extLst>
              <a:ext uri="{FF2B5EF4-FFF2-40B4-BE49-F238E27FC236}">
                <a16:creationId xmlns:a16="http://schemas.microsoft.com/office/drawing/2014/main" id="{F1C8BD74-0EB4-59C2-017C-26F26FB9E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700" y="1512888"/>
            <a:ext cx="15113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Microvilli</a:t>
            </a:r>
          </a:p>
        </p:txBody>
      </p:sp>
      <p:sp>
        <p:nvSpPr>
          <p:cNvPr id="4101" name="TextBox 11">
            <a:extLst>
              <a:ext uri="{FF2B5EF4-FFF2-40B4-BE49-F238E27FC236}">
                <a16:creationId xmlns:a16="http://schemas.microsoft.com/office/drawing/2014/main" id="{04092842-B40E-E487-AA6C-6C24976AA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3" y="696913"/>
            <a:ext cx="89614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2060"/>
                </a:solidFill>
                <a:latin typeface="ArialMT"/>
                <a:ea typeface="Times New Roman" panose="02020603050405020304" pitchFamily="18" charset="0"/>
                <a:cs typeface="ArialMT"/>
              </a:rPr>
              <a:t>How the epithelial cells is adapted for the rapid absorption of glucose </a:t>
            </a:r>
            <a:endParaRPr lang="en-GB" altLang="en-US" sz="2000" b="1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rialMT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839FBE-DB1C-2D88-F44D-9493CF69E4CC}"/>
              </a:ext>
            </a:extLst>
          </p:cNvPr>
          <p:cNvCxnSpPr>
            <a:cxnSpLocks/>
          </p:cNvCxnSpPr>
          <p:nvPr/>
        </p:nvCxnSpPr>
        <p:spPr>
          <a:xfrm>
            <a:off x="1908175" y="4149725"/>
            <a:ext cx="410368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CFAABE-381F-97D5-763D-5387E5DC0DF9}"/>
              </a:ext>
            </a:extLst>
          </p:cNvPr>
          <p:cNvCxnSpPr/>
          <p:nvPr/>
        </p:nvCxnSpPr>
        <p:spPr>
          <a:xfrm flipV="1">
            <a:off x="2916238" y="4149725"/>
            <a:ext cx="3095625" cy="10080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 Box 13">
            <a:extLst>
              <a:ext uri="{FF2B5EF4-FFF2-40B4-BE49-F238E27FC236}">
                <a16:creationId xmlns:a16="http://schemas.microsoft.com/office/drawing/2014/main" id="{E864D686-2961-4F1B-0533-4D33EAC14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3971925"/>
            <a:ext cx="1652587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Mitochondria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4">
            <a:extLst>
              <a:ext uri="{FF2B5EF4-FFF2-40B4-BE49-F238E27FC236}">
                <a16:creationId xmlns:a16="http://schemas.microsoft.com/office/drawing/2014/main" id="{CBDA8BF2-0598-98A0-AF66-986CAEBF7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193800"/>
            <a:ext cx="69850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22">
            <a:extLst>
              <a:ext uri="{FF2B5EF4-FFF2-40B4-BE49-F238E27FC236}">
                <a16:creationId xmlns:a16="http://schemas.microsoft.com/office/drawing/2014/main" id="{BCD68265-5328-319B-32E5-CA5525F97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88913"/>
            <a:ext cx="6407150" cy="436562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000066"/>
                </a:solidFill>
                <a:latin typeface="Times New Roman" panose="02020603050405020304" pitchFamily="18" charset="0"/>
              </a:rPr>
              <a:t>Epithelial cell lining the small intestine</a:t>
            </a:r>
            <a:endParaRPr lang="en-GB" altLang="en-US" sz="2800" b="1" i="1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4" name="TextBox 9">
            <a:extLst>
              <a:ext uri="{FF2B5EF4-FFF2-40B4-BE49-F238E27FC236}">
                <a16:creationId xmlns:a16="http://schemas.microsoft.com/office/drawing/2014/main" id="{7085BCE4-5246-3D50-7D6F-52022754E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3" y="776288"/>
            <a:ext cx="89614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2060"/>
                </a:solidFill>
                <a:latin typeface="ArialMT"/>
                <a:ea typeface="Times New Roman" panose="02020603050405020304" pitchFamily="18" charset="0"/>
                <a:cs typeface="ArialMT"/>
              </a:rPr>
              <a:t>How the epithelial cells is adapted for the rapid absorption of glucose </a:t>
            </a:r>
            <a:endParaRPr lang="en-GB" altLang="en-US" sz="2000" b="1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rialM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A17121-1D61-C8CA-4D48-AFCC1D180B49}"/>
              </a:ext>
            </a:extLst>
          </p:cNvPr>
          <p:cNvSpPr txBox="1"/>
          <p:nvPr/>
        </p:nvSpPr>
        <p:spPr>
          <a:xfrm>
            <a:off x="182563" y="4811713"/>
            <a:ext cx="8961437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hangingPunct="1">
              <a:tabLst>
                <a:tab pos="457200" algn="l"/>
              </a:tabLst>
              <a:defRPr/>
            </a:pPr>
            <a:r>
              <a:rPr lang="en-GB" sz="2000" b="1" dirty="0">
                <a:solidFill>
                  <a:srgbClr val="00206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Microvilli increase surface area for the attachment of glucose transporter</a:t>
            </a:r>
          </a:p>
          <a:p>
            <a:pPr marL="342900" indent="-342900" eaLnBrk="1" hangingPunct="1">
              <a:tabLst>
                <a:tab pos="457200" algn="l"/>
              </a:tabLst>
              <a:defRPr/>
            </a:pPr>
            <a:r>
              <a:rPr lang="en-GB" sz="2000" b="1" dirty="0">
                <a:solidFill>
                  <a:srgbClr val="00206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Mitochondria supply ATP/energy for active transport </a:t>
            </a:r>
          </a:p>
          <a:p>
            <a:pPr eaLnBrk="1" hangingPunct="1">
              <a:tabLst>
                <a:tab pos="457200" algn="l"/>
              </a:tabLst>
              <a:defRPr/>
            </a:pPr>
            <a:r>
              <a:rPr lang="en-GB" sz="2000" b="1" dirty="0">
                <a:solidFill>
                  <a:srgbClr val="002060"/>
                </a:solidFill>
                <a:ea typeface="Times New Roman" panose="02020603050405020304" pitchFamily="18" charset="0"/>
                <a:cs typeface="Verdana" panose="020B0604030504040204" pitchFamily="34" charset="0"/>
              </a:rPr>
              <a:t>Microvilli contain carrier proteins </a:t>
            </a:r>
            <a:r>
              <a:rPr lang="en-GB" sz="2000" b="1" dirty="0">
                <a:solidFill>
                  <a:srgbClr val="00206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for active transport</a:t>
            </a:r>
            <a:r>
              <a:rPr lang="en-GB" sz="2000" b="1" dirty="0">
                <a:solidFill>
                  <a:srgbClr val="002060"/>
                </a:solidFill>
                <a:ea typeface="Times New Roman" panose="02020603050405020304" pitchFamily="18" charset="0"/>
                <a:cs typeface="Verdana" panose="020B0604030504040204" pitchFamily="34" charset="0"/>
              </a:rPr>
              <a:t> and channel proteins for </a:t>
            </a:r>
            <a:r>
              <a:rPr lang="en-GB" sz="2000" b="1" dirty="0">
                <a:solidFill>
                  <a:srgbClr val="00206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facilitated diffusion of glucose into the cell </a:t>
            </a:r>
          </a:p>
          <a:p>
            <a:pPr eaLnBrk="1" hangingPunct="1">
              <a:tabLst>
                <a:tab pos="457200" algn="l"/>
              </a:tabLst>
              <a:defRPr/>
            </a:pPr>
            <a:endParaRPr lang="en-GB" sz="2000" dirty="0">
              <a:solidFill>
                <a:srgbClr val="000000"/>
              </a:solidFill>
              <a:latin typeface="Verdana" panose="020B0604030504040204" pitchFamily="34" charset="0"/>
              <a:ea typeface="Times New Roman" panose="02020603050405020304" pitchFamily="18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2">
            <a:extLst>
              <a:ext uri="{FF2B5EF4-FFF2-40B4-BE49-F238E27FC236}">
                <a16:creationId xmlns:a16="http://schemas.microsoft.com/office/drawing/2014/main" id="{BFF15DCD-A441-47A4-AA86-23570FADE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9144000" cy="682625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002060"/>
                </a:solidFill>
              </a:rPr>
              <a:t>Part of a cell in the pancreas which produces and secretes digestive enzymes</a:t>
            </a:r>
            <a:endParaRPr lang="en-GB" altLang="en-US" sz="2400" b="1" i="1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147" name="Picture 116">
            <a:extLst>
              <a:ext uri="{FF2B5EF4-FFF2-40B4-BE49-F238E27FC236}">
                <a16:creationId xmlns:a16="http://schemas.microsoft.com/office/drawing/2014/main" id="{D81CEB6A-A48A-ACC8-9AB0-DB5886301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06525"/>
            <a:ext cx="8748712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964F5270-69F6-B18C-F473-B9DB4CB0C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603750"/>
            <a:ext cx="1652588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Mitochondria</a:t>
            </a: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6006CCF6-DA0B-0DE7-36A9-45388CFE68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6450" y="1050925"/>
            <a:ext cx="1652588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Vesicles</a:t>
            </a:r>
          </a:p>
        </p:txBody>
      </p:sp>
      <p:sp>
        <p:nvSpPr>
          <p:cNvPr id="7" name="Text Box 13">
            <a:extLst>
              <a:ext uri="{FF2B5EF4-FFF2-40B4-BE49-F238E27FC236}">
                <a16:creationId xmlns:a16="http://schemas.microsoft.com/office/drawing/2014/main" id="{E16E0B8E-E590-D39C-E5A0-3EF8855B3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4688" y="4635500"/>
            <a:ext cx="1654175" cy="88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Rough Endoplasmic Reticulum</a:t>
            </a: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18429D2F-069F-A95C-777A-4AA39B849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1488" y="923925"/>
            <a:ext cx="218281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Transport Vesicles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04CC9DF-D967-EBF2-30C9-2031771D4731}"/>
              </a:ext>
            </a:extLst>
          </p:cNvPr>
          <p:cNvCxnSpPr/>
          <p:nvPr/>
        </p:nvCxnSpPr>
        <p:spPr>
          <a:xfrm>
            <a:off x="2051050" y="1203325"/>
            <a:ext cx="217488" cy="6111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0BB60C-D07B-954C-CB7F-6FB2CEB71D51}"/>
              </a:ext>
            </a:extLst>
          </p:cNvPr>
          <p:cNvCxnSpPr/>
          <p:nvPr/>
        </p:nvCxnSpPr>
        <p:spPr>
          <a:xfrm>
            <a:off x="2051050" y="1228725"/>
            <a:ext cx="720725" cy="7540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 Box 13">
            <a:extLst>
              <a:ext uri="{FF2B5EF4-FFF2-40B4-BE49-F238E27FC236}">
                <a16:creationId xmlns:a16="http://schemas.microsoft.com/office/drawing/2014/main" id="{96B5D58B-763F-F03C-D974-AD762A446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8550" y="4710113"/>
            <a:ext cx="16541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Golgi Apparatus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92909BEE-24E5-D2C4-D7BD-25903FFEA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713" y="4568825"/>
            <a:ext cx="12668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Nuclear pore</a:t>
            </a:r>
          </a:p>
        </p:txBody>
      </p:sp>
      <p:graphicFrame>
        <p:nvGraphicFramePr>
          <p:cNvPr id="6156" name="Object 9">
            <a:extLst>
              <a:ext uri="{FF2B5EF4-FFF2-40B4-BE49-F238E27FC236}">
                <a16:creationId xmlns:a16="http://schemas.microsoft.com/office/drawing/2014/main" id="{F3C60DDE-40B8-DD41-79B4-658A2ED84D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0713" y="2525713"/>
          <a:ext cx="315912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914400" imgH="914400" progId="CorelDRAW.Graphic.10">
                  <p:embed/>
                </p:oleObj>
              </mc:Choice>
              <mc:Fallback>
                <p:oleObj name="CorelDRAW" r:id="rId3" imgW="914400" imgH="914400" progId="CorelDRAW.Graphic.10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713" y="2525713"/>
                        <a:ext cx="315912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13">
            <a:extLst>
              <a:ext uri="{FF2B5EF4-FFF2-40B4-BE49-F238E27FC236}">
                <a16:creationId xmlns:a16="http://schemas.microsoft.com/office/drawing/2014/main" id="{536B924C-89E2-68CB-5096-41960C4C3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8" y="2674938"/>
            <a:ext cx="457200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DNA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C249052-E1D2-C2E8-E9A1-D45EBAD69847}"/>
              </a:ext>
            </a:extLst>
          </p:cNvPr>
          <p:cNvCxnSpPr/>
          <p:nvPr/>
        </p:nvCxnSpPr>
        <p:spPr>
          <a:xfrm>
            <a:off x="936625" y="3284538"/>
            <a:ext cx="466725" cy="0"/>
          </a:xfrm>
          <a:prstGeom prst="line">
            <a:avLst/>
          </a:prstGeom>
          <a:ln w="41275">
            <a:solidFill>
              <a:srgbClr val="00B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Text Box 70">
            <a:extLst>
              <a:ext uri="{FF2B5EF4-FFF2-40B4-BE49-F238E27FC236}">
                <a16:creationId xmlns:a16="http://schemas.microsoft.com/office/drawing/2014/main" id="{59A48869-1F9D-B58F-EB4C-10EDF3700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1488" y="1050925"/>
            <a:ext cx="370205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600">
                <a:solidFill>
                  <a:srgbClr val="000066"/>
                </a:solidFill>
              </a:rPr>
              <a:t>Enzymes are packaged into vesicle</a:t>
            </a:r>
          </a:p>
        </p:txBody>
      </p:sp>
      <p:sp>
        <p:nvSpPr>
          <p:cNvPr id="25" name="Text Box 70">
            <a:extLst>
              <a:ext uri="{FF2B5EF4-FFF2-40B4-BE49-F238E27FC236}">
                <a16:creationId xmlns:a16="http://schemas.microsoft.com/office/drawing/2014/main" id="{6E06ED23-E5EC-E660-F685-3AC47AE32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3463" y="5380038"/>
            <a:ext cx="135890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600">
                <a:solidFill>
                  <a:srgbClr val="000066"/>
                </a:solidFill>
              </a:rPr>
              <a:t>Enzymes are modified in Golgi apparatus</a:t>
            </a:r>
          </a:p>
        </p:txBody>
      </p:sp>
      <p:sp>
        <p:nvSpPr>
          <p:cNvPr id="26" name="Text Box 68">
            <a:extLst>
              <a:ext uri="{FF2B5EF4-FFF2-40B4-BE49-F238E27FC236}">
                <a16:creationId xmlns:a16="http://schemas.microsoft.com/office/drawing/2014/main" id="{BF5F6515-593A-3A5D-736E-5017FD6C3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7538" y="5600700"/>
            <a:ext cx="1506537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600">
                <a:solidFill>
                  <a:srgbClr val="000066"/>
                </a:solidFill>
              </a:rPr>
              <a:t>RER synthesise enzyme</a:t>
            </a:r>
          </a:p>
        </p:txBody>
      </p:sp>
      <p:sp>
        <p:nvSpPr>
          <p:cNvPr id="27" name="Text Box 65">
            <a:extLst>
              <a:ext uri="{FF2B5EF4-FFF2-40B4-BE49-F238E27FC236}">
                <a16:creationId xmlns:a16="http://schemas.microsoft.com/office/drawing/2014/main" id="{5A79451F-E684-0092-7F40-7A17B73E5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3" y="5184775"/>
            <a:ext cx="2028825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>
                <a:solidFill>
                  <a:srgbClr val="000066"/>
                </a:solidFill>
              </a:rPr>
              <a:t>mRNA leaves nucleus and attaches to RER</a:t>
            </a:r>
          </a:p>
        </p:txBody>
      </p:sp>
      <p:sp>
        <p:nvSpPr>
          <p:cNvPr id="28" name="Text Box 74">
            <a:extLst>
              <a:ext uri="{FF2B5EF4-FFF2-40B4-BE49-F238E27FC236}">
                <a16:creationId xmlns:a16="http://schemas.microsoft.com/office/drawing/2014/main" id="{39CC7661-C3BD-D061-9594-E5C150660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3138" y="1744663"/>
            <a:ext cx="2019300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600">
                <a:solidFill>
                  <a:srgbClr val="000066"/>
                </a:solidFill>
              </a:rPr>
              <a:t>Vesicle fuses with cell surface membrane and the protein is secreted</a:t>
            </a:r>
          </a:p>
        </p:txBody>
      </p:sp>
      <p:sp>
        <p:nvSpPr>
          <p:cNvPr id="29" name="Text Box 70">
            <a:extLst>
              <a:ext uri="{FF2B5EF4-FFF2-40B4-BE49-F238E27FC236}">
                <a16:creationId xmlns:a16="http://schemas.microsoft.com/office/drawing/2014/main" id="{E246B651-9A52-E756-30C4-D3008BB93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2738" y="5062538"/>
            <a:ext cx="135890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600">
                <a:solidFill>
                  <a:srgbClr val="000066"/>
                </a:solidFill>
              </a:rPr>
              <a:t>Provide energy for enzyme synthesis</a:t>
            </a:r>
          </a:p>
        </p:txBody>
      </p:sp>
      <p:sp>
        <p:nvSpPr>
          <p:cNvPr id="30" name="Text Box 65">
            <a:extLst>
              <a:ext uri="{FF2B5EF4-FFF2-40B4-BE49-F238E27FC236}">
                <a16:creationId xmlns:a16="http://schemas.microsoft.com/office/drawing/2014/main" id="{CBBF39BC-2287-CA01-C0AB-4B68CABF7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904875"/>
            <a:ext cx="16525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>
                <a:solidFill>
                  <a:srgbClr val="000066"/>
                </a:solidFill>
              </a:rPr>
              <a:t>DNA used to make mRNA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A5E5DE8-4793-9D2D-6952-1CD7C166CAB7}"/>
              </a:ext>
            </a:extLst>
          </p:cNvPr>
          <p:cNvCxnSpPr>
            <a:cxnSpLocks/>
          </p:cNvCxnSpPr>
          <p:nvPr/>
        </p:nvCxnSpPr>
        <p:spPr>
          <a:xfrm flipV="1">
            <a:off x="3924300" y="4365625"/>
            <a:ext cx="0" cy="4159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3" grpId="0"/>
      <p:bldP spid="14" grpId="0"/>
      <p:bldP spid="16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51D106E8-F9EF-D57E-9078-AA03C0137F4F}"/>
              </a:ext>
            </a:extLst>
          </p:cNvPr>
          <p:cNvGrpSpPr>
            <a:grpSpLocks/>
          </p:cNvGrpSpPr>
          <p:nvPr/>
        </p:nvGrpSpPr>
        <p:grpSpPr bwMode="auto">
          <a:xfrm>
            <a:off x="173038" y="0"/>
            <a:ext cx="8797925" cy="4806950"/>
            <a:chOff x="109" y="0"/>
            <a:chExt cx="5542" cy="3028"/>
          </a:xfrm>
        </p:grpSpPr>
        <p:graphicFrame>
          <p:nvGraphicFramePr>
            <p:cNvPr id="7184" name="Object 2">
              <a:extLst>
                <a:ext uri="{FF2B5EF4-FFF2-40B4-BE49-F238E27FC236}">
                  <a16:creationId xmlns:a16="http://schemas.microsoft.com/office/drawing/2014/main" id="{7D0C37B9-6559-A009-DEE2-931C03E563B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9" y="882"/>
            <a:ext cx="5542" cy="2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2" imgW="13380952" imgH="5180952" progId="MSPhotoEd.3">
                    <p:embed/>
                  </p:oleObj>
                </mc:Choice>
                <mc:Fallback>
                  <p:oleObj name="Photo Editor Photo" r:id="rId2" imgW="13380952" imgH="5180952" progId="MSPhotoEd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" y="882"/>
                          <a:ext cx="5542" cy="21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5" name="Text Box 3">
              <a:extLst>
                <a:ext uri="{FF2B5EF4-FFF2-40B4-BE49-F238E27FC236}">
                  <a16:creationId xmlns:a16="http://schemas.microsoft.com/office/drawing/2014/main" id="{1C598054-9862-946F-0432-F613A3D297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4" y="0"/>
              <a:ext cx="1992" cy="4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ELECTRON MICROGRAPH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OF MITOCHONDRION</a:t>
              </a:r>
            </a:p>
          </p:txBody>
        </p:sp>
      </p:grpSp>
      <p:grpSp>
        <p:nvGrpSpPr>
          <p:cNvPr id="3" name="Group 16">
            <a:extLst>
              <a:ext uri="{FF2B5EF4-FFF2-40B4-BE49-F238E27FC236}">
                <a16:creationId xmlns:a16="http://schemas.microsoft.com/office/drawing/2014/main" id="{ED81D3EA-015A-D571-51F6-DD08133A89AF}"/>
              </a:ext>
            </a:extLst>
          </p:cNvPr>
          <p:cNvGrpSpPr>
            <a:grpSpLocks/>
          </p:cNvGrpSpPr>
          <p:nvPr/>
        </p:nvGrpSpPr>
        <p:grpSpPr bwMode="auto">
          <a:xfrm>
            <a:off x="676275" y="4595813"/>
            <a:ext cx="1403350" cy="1141412"/>
            <a:chOff x="426" y="2895"/>
            <a:chExt cx="884" cy="719"/>
          </a:xfrm>
        </p:grpSpPr>
        <p:sp>
          <p:nvSpPr>
            <p:cNvPr id="7182" name="Text Box 9">
              <a:extLst>
                <a:ext uri="{FF2B5EF4-FFF2-40B4-BE49-F238E27FC236}">
                  <a16:creationId xmlns:a16="http://schemas.microsoft.com/office/drawing/2014/main" id="{DF35EB1F-009C-091E-B8AD-9E05899F9C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" y="3210"/>
              <a:ext cx="88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endoplasmic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reticulum</a:t>
              </a:r>
            </a:p>
          </p:txBody>
        </p:sp>
        <p:sp>
          <p:nvSpPr>
            <p:cNvPr id="7183" name="Line 11">
              <a:extLst>
                <a:ext uri="{FF2B5EF4-FFF2-40B4-BE49-F238E27FC236}">
                  <a16:creationId xmlns:a16="http://schemas.microsoft.com/office/drawing/2014/main" id="{00BF41C8-5DC7-02A1-C4D0-D17C680303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3" y="2895"/>
              <a:ext cx="0" cy="337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17">
            <a:extLst>
              <a:ext uri="{FF2B5EF4-FFF2-40B4-BE49-F238E27FC236}">
                <a16:creationId xmlns:a16="http://schemas.microsoft.com/office/drawing/2014/main" id="{B4B900B7-AF7F-5086-25B2-4D7E7F30EECE}"/>
              </a:ext>
            </a:extLst>
          </p:cNvPr>
          <p:cNvGrpSpPr>
            <a:grpSpLocks/>
          </p:cNvGrpSpPr>
          <p:nvPr/>
        </p:nvGrpSpPr>
        <p:grpSpPr bwMode="auto">
          <a:xfrm>
            <a:off x="3116263" y="3562350"/>
            <a:ext cx="1358900" cy="1935163"/>
            <a:chOff x="1963" y="2244"/>
            <a:chExt cx="856" cy="1219"/>
          </a:xfrm>
        </p:grpSpPr>
        <p:sp>
          <p:nvSpPr>
            <p:cNvPr id="7180" name="Text Box 7">
              <a:extLst>
                <a:ext uri="{FF2B5EF4-FFF2-40B4-BE49-F238E27FC236}">
                  <a16:creationId xmlns:a16="http://schemas.microsoft.com/office/drawing/2014/main" id="{C48699D7-8046-3F2B-022C-1C3C724DF2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3" y="3232"/>
              <a:ext cx="8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fluid matrix</a:t>
              </a:r>
            </a:p>
          </p:txBody>
        </p:sp>
        <p:sp>
          <p:nvSpPr>
            <p:cNvPr id="7181" name="Line 12">
              <a:extLst>
                <a:ext uri="{FF2B5EF4-FFF2-40B4-BE49-F238E27FC236}">
                  <a16:creationId xmlns:a16="http://schemas.microsoft.com/office/drawing/2014/main" id="{75E7C1F8-99A5-8319-0876-C27AC99781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54" y="2244"/>
              <a:ext cx="0" cy="103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18">
            <a:extLst>
              <a:ext uri="{FF2B5EF4-FFF2-40B4-BE49-F238E27FC236}">
                <a16:creationId xmlns:a16="http://schemas.microsoft.com/office/drawing/2014/main" id="{79672845-F7FE-41BC-4942-1F9135C65905}"/>
              </a:ext>
            </a:extLst>
          </p:cNvPr>
          <p:cNvGrpSpPr>
            <a:grpSpLocks/>
          </p:cNvGrpSpPr>
          <p:nvPr/>
        </p:nvGrpSpPr>
        <p:grpSpPr bwMode="auto">
          <a:xfrm>
            <a:off x="5497513" y="3122613"/>
            <a:ext cx="1152525" cy="2346325"/>
            <a:chOff x="3463" y="1967"/>
            <a:chExt cx="726" cy="1478"/>
          </a:xfrm>
        </p:grpSpPr>
        <p:sp>
          <p:nvSpPr>
            <p:cNvPr id="7177" name="Text Box 6">
              <a:extLst>
                <a:ext uri="{FF2B5EF4-FFF2-40B4-BE49-F238E27FC236}">
                  <a16:creationId xmlns:a16="http://schemas.microsoft.com/office/drawing/2014/main" id="{064BD489-BDAA-F4B9-0A2B-40F0CE4BE9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" y="3214"/>
              <a:ext cx="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cristae</a:t>
              </a:r>
            </a:p>
          </p:txBody>
        </p:sp>
        <p:sp>
          <p:nvSpPr>
            <p:cNvPr id="7178" name="Line 13">
              <a:extLst>
                <a:ext uri="{FF2B5EF4-FFF2-40B4-BE49-F238E27FC236}">
                  <a16:creationId xmlns:a16="http://schemas.microsoft.com/office/drawing/2014/main" id="{32E6AD3B-993B-2806-73F3-4E14EDC322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63" y="1967"/>
              <a:ext cx="442" cy="128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79" name="Line 14">
              <a:extLst>
                <a:ext uri="{FF2B5EF4-FFF2-40B4-BE49-F238E27FC236}">
                  <a16:creationId xmlns:a16="http://schemas.microsoft.com/office/drawing/2014/main" id="{C09FA979-14B0-9C43-E9C4-A96EC8B1CD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05" y="2019"/>
              <a:ext cx="277" cy="1228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19">
            <a:extLst>
              <a:ext uri="{FF2B5EF4-FFF2-40B4-BE49-F238E27FC236}">
                <a16:creationId xmlns:a16="http://schemas.microsoft.com/office/drawing/2014/main" id="{747A6DBC-1C40-5C8D-5858-558CD2087A5B}"/>
              </a:ext>
            </a:extLst>
          </p:cNvPr>
          <p:cNvGrpSpPr>
            <a:grpSpLocks/>
          </p:cNvGrpSpPr>
          <p:nvPr/>
        </p:nvGrpSpPr>
        <p:grpSpPr bwMode="auto">
          <a:xfrm>
            <a:off x="7526338" y="4548188"/>
            <a:ext cx="1238250" cy="1184275"/>
            <a:chOff x="4741" y="2865"/>
            <a:chExt cx="780" cy="746"/>
          </a:xfrm>
        </p:grpSpPr>
        <p:sp>
          <p:nvSpPr>
            <p:cNvPr id="7175" name="Text Box 5">
              <a:extLst>
                <a:ext uri="{FF2B5EF4-FFF2-40B4-BE49-F238E27FC236}">
                  <a16:creationId xmlns:a16="http://schemas.microsoft.com/office/drawing/2014/main" id="{45082850-664E-C4BD-AF10-EAD8F2C4E9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1" y="3207"/>
              <a:ext cx="78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outer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membrane</a:t>
              </a:r>
            </a:p>
          </p:txBody>
        </p:sp>
        <p:sp>
          <p:nvSpPr>
            <p:cNvPr id="7176" name="Line 15">
              <a:extLst>
                <a:ext uri="{FF2B5EF4-FFF2-40B4-BE49-F238E27FC236}">
                  <a16:creationId xmlns:a16="http://schemas.microsoft.com/office/drawing/2014/main" id="{962EBCAC-CE37-0B65-CB1E-5B9B8E6D0E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24" y="2865"/>
              <a:ext cx="0" cy="382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5">
            <a:extLst>
              <a:ext uri="{FF2B5EF4-FFF2-40B4-BE49-F238E27FC236}">
                <a16:creationId xmlns:a16="http://schemas.microsoft.com/office/drawing/2014/main" id="{F75F7705-E9CC-0839-47EB-60C05983758D}"/>
              </a:ext>
            </a:extLst>
          </p:cNvPr>
          <p:cNvGrpSpPr>
            <a:grpSpLocks/>
          </p:cNvGrpSpPr>
          <p:nvPr/>
        </p:nvGrpSpPr>
        <p:grpSpPr bwMode="auto">
          <a:xfrm>
            <a:off x="1949450" y="3581400"/>
            <a:ext cx="5245100" cy="3194050"/>
            <a:chOff x="1228" y="2256"/>
            <a:chExt cx="3304" cy="2012"/>
          </a:xfrm>
        </p:grpSpPr>
        <p:graphicFrame>
          <p:nvGraphicFramePr>
            <p:cNvPr id="8406" name="Object 3">
              <a:extLst>
                <a:ext uri="{FF2B5EF4-FFF2-40B4-BE49-F238E27FC236}">
                  <a16:creationId xmlns:a16="http://schemas.microsoft.com/office/drawing/2014/main" id="{4E17451D-B6D0-2884-B37A-DC31F57B313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10" y="2256"/>
            <a:ext cx="3140" cy="12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2" imgW="4984419" imgH="2002782" progId="CorelDraw.Graphic.8">
                    <p:embed/>
                  </p:oleObj>
                </mc:Choice>
                <mc:Fallback>
                  <p:oleObj name="CorelDRAW" r:id="rId2" imgW="4984419" imgH="2002782" progId="CorelDraw.Graphic.8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0" y="2256"/>
                          <a:ext cx="3140" cy="12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407" name="Text Box 224">
              <a:extLst>
                <a:ext uri="{FF2B5EF4-FFF2-40B4-BE49-F238E27FC236}">
                  <a16:creationId xmlns:a16="http://schemas.microsoft.com/office/drawing/2014/main" id="{B8EB7ECB-9475-DA74-5267-196B1AF284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8" y="3980"/>
              <a:ext cx="3304" cy="28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THE POWERHOUSE OF THE CELL</a:t>
              </a:r>
              <a:endParaRPr lang="en-GB" altLang="en-US" sz="2400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11266" name="Object 2">
            <a:extLst>
              <a:ext uri="{FF2B5EF4-FFF2-40B4-BE49-F238E27FC236}">
                <a16:creationId xmlns:a16="http://schemas.microsoft.com/office/drawing/2014/main" id="{6BCEA87A-5C36-8840-4960-CD0DD4E0B0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304800"/>
          <a:ext cx="5486400" cy="277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5485317" imgH="2769605" progId="CorelDraw.Graphic.8">
                  <p:embed/>
                </p:oleObj>
              </mc:Choice>
              <mc:Fallback>
                <p:oleObj name="CorelDRAW" r:id="rId4" imgW="5485317" imgH="2769605" progId="CorelDraw.Graphic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04800"/>
                        <a:ext cx="5486400" cy="2770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06">
            <a:extLst>
              <a:ext uri="{FF2B5EF4-FFF2-40B4-BE49-F238E27FC236}">
                <a16:creationId xmlns:a16="http://schemas.microsoft.com/office/drawing/2014/main" id="{53B3A664-2973-B449-F62B-49B97D984FCD}"/>
              </a:ext>
            </a:extLst>
          </p:cNvPr>
          <p:cNvGrpSpPr>
            <a:grpSpLocks/>
          </p:cNvGrpSpPr>
          <p:nvPr/>
        </p:nvGrpSpPr>
        <p:grpSpPr bwMode="auto">
          <a:xfrm>
            <a:off x="325438" y="2209800"/>
            <a:ext cx="2722562" cy="1905000"/>
            <a:chOff x="205" y="1392"/>
            <a:chExt cx="1715" cy="1200"/>
          </a:xfrm>
        </p:grpSpPr>
        <p:sp>
          <p:nvSpPr>
            <p:cNvPr id="8403" name="Text Box 198">
              <a:extLst>
                <a:ext uri="{FF2B5EF4-FFF2-40B4-BE49-F238E27FC236}">
                  <a16:creationId xmlns:a16="http://schemas.microsoft.com/office/drawing/2014/main" id="{A925618B-615D-9C86-44C8-33257268E4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" y="1819"/>
              <a:ext cx="125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Outer smooth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membrane</a:t>
              </a:r>
              <a:endParaRPr lang="en-GB" altLang="en-US" sz="2400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404" name="Line 204">
              <a:extLst>
                <a:ext uri="{FF2B5EF4-FFF2-40B4-BE49-F238E27FC236}">
                  <a16:creationId xmlns:a16="http://schemas.microsoft.com/office/drawing/2014/main" id="{C0969B22-5AE2-E9FF-12B4-8FDD3CBFA5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1392"/>
              <a:ext cx="864" cy="48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405" name="Line 205">
              <a:extLst>
                <a:ext uri="{FF2B5EF4-FFF2-40B4-BE49-F238E27FC236}">
                  <a16:creationId xmlns:a16="http://schemas.microsoft.com/office/drawing/2014/main" id="{A89D9D82-5A95-8D1C-E73D-A1BFDB5DA2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304"/>
              <a:ext cx="480" cy="28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4" name="Group 209">
            <a:extLst>
              <a:ext uri="{FF2B5EF4-FFF2-40B4-BE49-F238E27FC236}">
                <a16:creationId xmlns:a16="http://schemas.microsoft.com/office/drawing/2014/main" id="{58911D4D-6474-FB0B-561D-30A391094871}"/>
              </a:ext>
            </a:extLst>
          </p:cNvPr>
          <p:cNvGrpSpPr>
            <a:grpSpLocks/>
          </p:cNvGrpSpPr>
          <p:nvPr/>
        </p:nvGrpSpPr>
        <p:grpSpPr bwMode="auto">
          <a:xfrm>
            <a:off x="2833688" y="2133600"/>
            <a:ext cx="3282950" cy="1828800"/>
            <a:chOff x="1785" y="1344"/>
            <a:chExt cx="2068" cy="1152"/>
          </a:xfrm>
        </p:grpSpPr>
        <p:sp>
          <p:nvSpPr>
            <p:cNvPr id="8400" name="Text Box 199">
              <a:extLst>
                <a:ext uri="{FF2B5EF4-FFF2-40B4-BE49-F238E27FC236}">
                  <a16:creationId xmlns:a16="http://schemas.microsoft.com/office/drawing/2014/main" id="{F038B4B1-1CE2-2AFA-14E5-C529EE4E21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5" y="1881"/>
              <a:ext cx="20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Inner folded membrane</a:t>
              </a:r>
            </a:p>
          </p:txBody>
        </p:sp>
        <p:sp>
          <p:nvSpPr>
            <p:cNvPr id="8401" name="Line 207">
              <a:extLst>
                <a:ext uri="{FF2B5EF4-FFF2-40B4-BE49-F238E27FC236}">
                  <a16:creationId xmlns:a16="http://schemas.microsoft.com/office/drawing/2014/main" id="{B4322A71-2B6A-3747-A999-9C9099ED8B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2" y="1344"/>
              <a:ext cx="0" cy="57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402" name="Line 208">
              <a:extLst>
                <a:ext uri="{FF2B5EF4-FFF2-40B4-BE49-F238E27FC236}">
                  <a16:creationId xmlns:a16="http://schemas.microsoft.com/office/drawing/2014/main" id="{BEC15E79-6AE8-74F7-CC30-3786D1BDEF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160"/>
              <a:ext cx="0" cy="33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5" name="Group 221">
            <a:extLst>
              <a:ext uri="{FF2B5EF4-FFF2-40B4-BE49-F238E27FC236}">
                <a16:creationId xmlns:a16="http://schemas.microsoft.com/office/drawing/2014/main" id="{20BDD461-A0D1-837D-BFBB-9DF67F5E9204}"/>
              </a:ext>
            </a:extLst>
          </p:cNvPr>
          <p:cNvGrpSpPr>
            <a:grpSpLocks/>
          </p:cNvGrpSpPr>
          <p:nvPr/>
        </p:nvGrpSpPr>
        <p:grpSpPr bwMode="auto">
          <a:xfrm>
            <a:off x="5200650" y="215900"/>
            <a:ext cx="3940175" cy="1474788"/>
            <a:chOff x="3079" y="271"/>
            <a:chExt cx="2482" cy="929"/>
          </a:xfrm>
        </p:grpSpPr>
        <p:sp>
          <p:nvSpPr>
            <p:cNvPr id="8398" name="Text Box 200">
              <a:extLst>
                <a:ext uri="{FF2B5EF4-FFF2-40B4-BE49-F238E27FC236}">
                  <a16:creationId xmlns:a16="http://schemas.microsoft.com/office/drawing/2014/main" id="{DA657E20-43D3-CB25-8672-362159B95A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9" y="271"/>
              <a:ext cx="248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The inner membrane is folded into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 </a:t>
              </a:r>
              <a:r>
                <a:rPr lang="en-GB" altLang="en-US" sz="2000" b="1">
                  <a:solidFill>
                    <a:srgbClr val="000066"/>
                  </a:solidFill>
                  <a:latin typeface="Times New Roman" panose="02020603050405020304" pitchFamily="18" charset="0"/>
                </a:rPr>
                <a:t>cristae</a:t>
              </a:r>
            </a:p>
          </p:txBody>
        </p:sp>
        <p:sp>
          <p:nvSpPr>
            <p:cNvPr id="8399" name="Line 210">
              <a:extLst>
                <a:ext uri="{FF2B5EF4-FFF2-40B4-BE49-F238E27FC236}">
                  <a16:creationId xmlns:a16="http://schemas.microsoft.com/office/drawing/2014/main" id="{63B4F584-EE08-5DCF-015C-E574D7CD7D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720"/>
              <a:ext cx="672" cy="48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6" name="Group 223">
            <a:extLst>
              <a:ext uri="{FF2B5EF4-FFF2-40B4-BE49-F238E27FC236}">
                <a16:creationId xmlns:a16="http://schemas.microsoft.com/office/drawing/2014/main" id="{0CDD46FE-B141-7AD5-E129-44A248FE2620}"/>
              </a:ext>
            </a:extLst>
          </p:cNvPr>
          <p:cNvGrpSpPr>
            <a:grpSpLocks/>
          </p:cNvGrpSpPr>
          <p:nvPr/>
        </p:nvGrpSpPr>
        <p:grpSpPr bwMode="auto">
          <a:xfrm>
            <a:off x="5513388" y="3505200"/>
            <a:ext cx="1954212" cy="668338"/>
            <a:chOff x="3473" y="2208"/>
            <a:chExt cx="1231" cy="421"/>
          </a:xfrm>
        </p:grpSpPr>
        <p:sp>
          <p:nvSpPr>
            <p:cNvPr id="8396" name="Rectangle 211">
              <a:extLst>
                <a:ext uri="{FF2B5EF4-FFF2-40B4-BE49-F238E27FC236}">
                  <a16:creationId xmlns:a16="http://schemas.microsoft.com/office/drawing/2014/main" id="{CE981E20-8F63-E58C-90DB-45F64801C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3" y="2389"/>
              <a:ext cx="288" cy="24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97" name="Line 212">
              <a:extLst>
                <a:ext uri="{FF2B5EF4-FFF2-40B4-BE49-F238E27FC236}">
                  <a16:creationId xmlns:a16="http://schemas.microsoft.com/office/drawing/2014/main" id="{0854297C-B893-D1B4-A9F4-BC9CF2EA4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4" y="2208"/>
              <a:ext cx="960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7" name="Group 197">
            <a:extLst>
              <a:ext uri="{FF2B5EF4-FFF2-40B4-BE49-F238E27FC236}">
                <a16:creationId xmlns:a16="http://schemas.microsoft.com/office/drawing/2014/main" id="{FDF928AB-BB2B-32A2-C249-695EDED9F793}"/>
              </a:ext>
            </a:extLst>
          </p:cNvPr>
          <p:cNvGrpSpPr>
            <a:grpSpLocks/>
          </p:cNvGrpSpPr>
          <p:nvPr/>
        </p:nvGrpSpPr>
        <p:grpSpPr bwMode="auto">
          <a:xfrm>
            <a:off x="7543800" y="2590800"/>
            <a:ext cx="1076325" cy="1962150"/>
            <a:chOff x="4662" y="2550"/>
            <a:chExt cx="678" cy="1236"/>
          </a:xfrm>
        </p:grpSpPr>
        <p:sp>
          <p:nvSpPr>
            <p:cNvPr id="8205" name="Freeform 6">
              <a:extLst>
                <a:ext uri="{FF2B5EF4-FFF2-40B4-BE49-F238E27FC236}">
                  <a16:creationId xmlns:a16="http://schemas.microsoft.com/office/drawing/2014/main" id="{DCE2B824-3EED-7A76-C4D6-E43CE23E6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2766"/>
              <a:ext cx="144" cy="72"/>
            </a:xfrm>
            <a:custGeom>
              <a:avLst/>
              <a:gdLst>
                <a:gd name="T0" fmla="*/ 12 w 144"/>
                <a:gd name="T1" fmla="*/ 72 h 72"/>
                <a:gd name="T2" fmla="*/ 144 w 144"/>
                <a:gd name="T3" fmla="*/ 18 h 72"/>
                <a:gd name="T4" fmla="*/ 138 w 144"/>
                <a:gd name="T5" fmla="*/ 0 h 72"/>
                <a:gd name="T6" fmla="*/ 0 w 144"/>
                <a:gd name="T7" fmla="*/ 54 h 72"/>
                <a:gd name="T8" fmla="*/ 12 w 144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"/>
                <a:gd name="T16" fmla="*/ 0 h 72"/>
                <a:gd name="T17" fmla="*/ 144 w 144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" h="72">
                  <a:moveTo>
                    <a:pt x="12" y="72"/>
                  </a:moveTo>
                  <a:lnTo>
                    <a:pt x="144" y="18"/>
                  </a:lnTo>
                  <a:lnTo>
                    <a:pt x="138" y="0"/>
                  </a:lnTo>
                  <a:lnTo>
                    <a:pt x="0" y="54"/>
                  </a:lnTo>
                  <a:lnTo>
                    <a:pt x="12" y="7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6" name="Freeform 7">
              <a:extLst>
                <a:ext uri="{FF2B5EF4-FFF2-40B4-BE49-F238E27FC236}">
                  <a16:creationId xmlns:a16="http://schemas.microsoft.com/office/drawing/2014/main" id="{168FB102-6758-454F-6B09-D4E0163B1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6" y="2742"/>
              <a:ext cx="48" cy="48"/>
            </a:xfrm>
            <a:custGeom>
              <a:avLst/>
              <a:gdLst>
                <a:gd name="T0" fmla="*/ 648 w 8"/>
                <a:gd name="T1" fmla="*/ 216 h 8"/>
                <a:gd name="T2" fmla="*/ 216 w 8"/>
                <a:gd name="T3" fmla="*/ 1080 h 8"/>
                <a:gd name="T4" fmla="*/ 1080 w 8"/>
                <a:gd name="T5" fmla="*/ 1512 h 8"/>
                <a:gd name="T6" fmla="*/ 1512 w 8"/>
                <a:gd name="T7" fmla="*/ 648 h 8"/>
                <a:gd name="T8" fmla="*/ 648 w 8"/>
                <a:gd name="T9" fmla="*/ 21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8"/>
                <a:gd name="T17" fmla="*/ 8 w 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8">
                  <a:moveTo>
                    <a:pt x="3" y="1"/>
                  </a:moveTo>
                  <a:cubicBezTo>
                    <a:pt x="1" y="2"/>
                    <a:pt x="0" y="4"/>
                    <a:pt x="1" y="5"/>
                  </a:cubicBezTo>
                  <a:cubicBezTo>
                    <a:pt x="2" y="7"/>
                    <a:pt x="4" y="8"/>
                    <a:pt x="5" y="7"/>
                  </a:cubicBezTo>
                  <a:cubicBezTo>
                    <a:pt x="7" y="6"/>
                    <a:pt x="8" y="4"/>
                    <a:pt x="7" y="3"/>
                  </a:cubicBezTo>
                  <a:cubicBezTo>
                    <a:pt x="7" y="1"/>
                    <a:pt x="5" y="0"/>
                    <a:pt x="3" y="1"/>
                  </a:cubicBezTo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7" name="Freeform 8">
              <a:extLst>
                <a:ext uri="{FF2B5EF4-FFF2-40B4-BE49-F238E27FC236}">
                  <a16:creationId xmlns:a16="http://schemas.microsoft.com/office/drawing/2014/main" id="{6FF5DEDA-BEF6-177B-C794-4EA6E6D24F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0" y="2742"/>
              <a:ext cx="24" cy="36"/>
            </a:xfrm>
            <a:custGeom>
              <a:avLst/>
              <a:gdLst>
                <a:gd name="T0" fmla="*/ 18 w 24"/>
                <a:gd name="T1" fmla="*/ 30 h 36"/>
                <a:gd name="T2" fmla="*/ 18 w 24"/>
                <a:gd name="T3" fmla="*/ 30 h 36"/>
                <a:gd name="T4" fmla="*/ 18 w 24"/>
                <a:gd name="T5" fmla="*/ 24 h 36"/>
                <a:gd name="T6" fmla="*/ 18 w 24"/>
                <a:gd name="T7" fmla="*/ 24 h 36"/>
                <a:gd name="T8" fmla="*/ 18 w 24"/>
                <a:gd name="T9" fmla="*/ 24 h 36"/>
                <a:gd name="T10" fmla="*/ 18 w 24"/>
                <a:gd name="T11" fmla="*/ 18 h 36"/>
                <a:gd name="T12" fmla="*/ 24 w 24"/>
                <a:gd name="T13" fmla="*/ 18 h 36"/>
                <a:gd name="T14" fmla="*/ 24 w 24"/>
                <a:gd name="T15" fmla="*/ 18 h 36"/>
                <a:gd name="T16" fmla="*/ 24 w 24"/>
                <a:gd name="T17" fmla="*/ 12 h 36"/>
                <a:gd name="T18" fmla="*/ 24 w 24"/>
                <a:gd name="T19" fmla="*/ 12 h 36"/>
                <a:gd name="T20" fmla="*/ 18 w 24"/>
                <a:gd name="T21" fmla="*/ 0 h 36"/>
                <a:gd name="T22" fmla="*/ 12 w 24"/>
                <a:gd name="T23" fmla="*/ 0 h 36"/>
                <a:gd name="T24" fmla="*/ 12 w 24"/>
                <a:gd name="T25" fmla="*/ 6 h 36"/>
                <a:gd name="T26" fmla="*/ 6 w 24"/>
                <a:gd name="T27" fmla="*/ 6 h 36"/>
                <a:gd name="T28" fmla="*/ 6 w 24"/>
                <a:gd name="T29" fmla="*/ 12 h 36"/>
                <a:gd name="T30" fmla="*/ 0 w 24"/>
                <a:gd name="T31" fmla="*/ 18 h 36"/>
                <a:gd name="T32" fmla="*/ 0 w 24"/>
                <a:gd name="T33" fmla="*/ 24 h 36"/>
                <a:gd name="T34" fmla="*/ 0 w 24"/>
                <a:gd name="T35" fmla="*/ 30 h 36"/>
                <a:gd name="T36" fmla="*/ 6 w 24"/>
                <a:gd name="T37" fmla="*/ 36 h 36"/>
                <a:gd name="T38" fmla="*/ 6 w 24"/>
                <a:gd name="T39" fmla="*/ 36 h 36"/>
                <a:gd name="T40" fmla="*/ 18 w 24"/>
                <a:gd name="T41" fmla="*/ 30 h 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36"/>
                <a:gd name="T65" fmla="*/ 24 w 24"/>
                <a:gd name="T66" fmla="*/ 36 h 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36">
                  <a:moveTo>
                    <a:pt x="18" y="30"/>
                  </a:moveTo>
                  <a:lnTo>
                    <a:pt x="18" y="30"/>
                  </a:lnTo>
                  <a:lnTo>
                    <a:pt x="18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6" y="36"/>
                  </a:lnTo>
                  <a:lnTo>
                    <a:pt x="18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8" name="Freeform 9">
              <a:extLst>
                <a:ext uri="{FF2B5EF4-FFF2-40B4-BE49-F238E27FC236}">
                  <a16:creationId xmlns:a16="http://schemas.microsoft.com/office/drawing/2014/main" id="{8CE74C3A-CF0B-1791-AF18-B7B3E80BA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6" y="2772"/>
              <a:ext cx="36" cy="24"/>
            </a:xfrm>
            <a:custGeom>
              <a:avLst/>
              <a:gdLst>
                <a:gd name="T0" fmla="*/ 30 w 36"/>
                <a:gd name="T1" fmla="*/ 6 h 24"/>
                <a:gd name="T2" fmla="*/ 30 w 36"/>
                <a:gd name="T3" fmla="*/ 6 h 24"/>
                <a:gd name="T4" fmla="*/ 30 w 36"/>
                <a:gd name="T5" fmla="*/ 6 h 24"/>
                <a:gd name="T6" fmla="*/ 24 w 36"/>
                <a:gd name="T7" fmla="*/ 6 h 24"/>
                <a:gd name="T8" fmla="*/ 24 w 36"/>
                <a:gd name="T9" fmla="*/ 6 h 24"/>
                <a:gd name="T10" fmla="*/ 18 w 36"/>
                <a:gd name="T11" fmla="*/ 6 h 24"/>
                <a:gd name="T12" fmla="*/ 18 w 36"/>
                <a:gd name="T13" fmla="*/ 6 h 24"/>
                <a:gd name="T14" fmla="*/ 18 w 36"/>
                <a:gd name="T15" fmla="*/ 0 h 24"/>
                <a:gd name="T16" fmla="*/ 18 w 36"/>
                <a:gd name="T17" fmla="*/ 0 h 24"/>
                <a:gd name="T18" fmla="*/ 12 w 36"/>
                <a:gd name="T19" fmla="*/ 0 h 24"/>
                <a:gd name="T20" fmla="*/ 0 w 36"/>
                <a:gd name="T21" fmla="*/ 6 h 24"/>
                <a:gd name="T22" fmla="*/ 0 w 36"/>
                <a:gd name="T23" fmla="*/ 12 h 24"/>
                <a:gd name="T24" fmla="*/ 6 w 36"/>
                <a:gd name="T25" fmla="*/ 12 h 24"/>
                <a:gd name="T26" fmla="*/ 12 w 36"/>
                <a:gd name="T27" fmla="*/ 18 h 24"/>
                <a:gd name="T28" fmla="*/ 12 w 36"/>
                <a:gd name="T29" fmla="*/ 18 h 24"/>
                <a:gd name="T30" fmla="*/ 18 w 36"/>
                <a:gd name="T31" fmla="*/ 24 h 24"/>
                <a:gd name="T32" fmla="*/ 24 w 36"/>
                <a:gd name="T33" fmla="*/ 24 h 24"/>
                <a:gd name="T34" fmla="*/ 30 w 36"/>
                <a:gd name="T35" fmla="*/ 24 h 24"/>
                <a:gd name="T36" fmla="*/ 36 w 36"/>
                <a:gd name="T37" fmla="*/ 18 h 24"/>
                <a:gd name="T38" fmla="*/ 36 w 36"/>
                <a:gd name="T39" fmla="*/ 18 h 24"/>
                <a:gd name="T40" fmla="*/ 30 w 36"/>
                <a:gd name="T41" fmla="*/ 6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6"/>
                <a:gd name="T64" fmla="*/ 0 h 24"/>
                <a:gd name="T65" fmla="*/ 36 w 36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6" h="24">
                  <a:moveTo>
                    <a:pt x="30" y="6"/>
                  </a:moveTo>
                  <a:lnTo>
                    <a:pt x="30" y="6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12" y="18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30" y="6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9" name="Freeform 10">
              <a:extLst>
                <a:ext uri="{FF2B5EF4-FFF2-40B4-BE49-F238E27FC236}">
                  <a16:creationId xmlns:a16="http://schemas.microsoft.com/office/drawing/2014/main" id="{11556540-4F15-528E-78B6-866A895C4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" y="2754"/>
              <a:ext cx="24" cy="36"/>
            </a:xfrm>
            <a:custGeom>
              <a:avLst/>
              <a:gdLst>
                <a:gd name="T0" fmla="*/ 6 w 24"/>
                <a:gd name="T1" fmla="*/ 6 h 36"/>
                <a:gd name="T2" fmla="*/ 6 w 24"/>
                <a:gd name="T3" fmla="*/ 6 h 36"/>
                <a:gd name="T4" fmla="*/ 6 w 24"/>
                <a:gd name="T5" fmla="*/ 12 h 36"/>
                <a:gd name="T6" fmla="*/ 6 w 24"/>
                <a:gd name="T7" fmla="*/ 12 h 36"/>
                <a:gd name="T8" fmla="*/ 6 w 24"/>
                <a:gd name="T9" fmla="*/ 12 h 36"/>
                <a:gd name="T10" fmla="*/ 6 w 24"/>
                <a:gd name="T11" fmla="*/ 18 h 36"/>
                <a:gd name="T12" fmla="*/ 6 w 24"/>
                <a:gd name="T13" fmla="*/ 18 h 36"/>
                <a:gd name="T14" fmla="*/ 6 w 24"/>
                <a:gd name="T15" fmla="*/ 18 h 36"/>
                <a:gd name="T16" fmla="*/ 0 w 24"/>
                <a:gd name="T17" fmla="*/ 24 h 36"/>
                <a:gd name="T18" fmla="*/ 0 w 24"/>
                <a:gd name="T19" fmla="*/ 24 h 36"/>
                <a:gd name="T20" fmla="*/ 6 w 24"/>
                <a:gd name="T21" fmla="*/ 36 h 36"/>
                <a:gd name="T22" fmla="*/ 12 w 24"/>
                <a:gd name="T23" fmla="*/ 36 h 36"/>
                <a:gd name="T24" fmla="*/ 18 w 24"/>
                <a:gd name="T25" fmla="*/ 30 h 36"/>
                <a:gd name="T26" fmla="*/ 18 w 24"/>
                <a:gd name="T27" fmla="*/ 30 h 36"/>
                <a:gd name="T28" fmla="*/ 24 w 24"/>
                <a:gd name="T29" fmla="*/ 24 h 36"/>
                <a:gd name="T30" fmla="*/ 24 w 24"/>
                <a:gd name="T31" fmla="*/ 18 h 36"/>
                <a:gd name="T32" fmla="*/ 24 w 24"/>
                <a:gd name="T33" fmla="*/ 12 h 36"/>
                <a:gd name="T34" fmla="*/ 24 w 24"/>
                <a:gd name="T35" fmla="*/ 6 h 36"/>
                <a:gd name="T36" fmla="*/ 24 w 24"/>
                <a:gd name="T37" fmla="*/ 0 h 36"/>
                <a:gd name="T38" fmla="*/ 24 w 24"/>
                <a:gd name="T39" fmla="*/ 0 h 36"/>
                <a:gd name="T40" fmla="*/ 6 w 24"/>
                <a:gd name="T41" fmla="*/ 6 h 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36"/>
                <a:gd name="T65" fmla="*/ 24 w 24"/>
                <a:gd name="T66" fmla="*/ 36 h 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36">
                  <a:moveTo>
                    <a:pt x="6" y="6"/>
                  </a:moveTo>
                  <a:lnTo>
                    <a:pt x="6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6"/>
                  </a:lnTo>
                  <a:lnTo>
                    <a:pt x="12" y="36"/>
                  </a:lnTo>
                  <a:lnTo>
                    <a:pt x="18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24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0" name="Freeform 11">
              <a:extLst>
                <a:ext uri="{FF2B5EF4-FFF2-40B4-BE49-F238E27FC236}">
                  <a16:creationId xmlns:a16="http://schemas.microsoft.com/office/drawing/2014/main" id="{D2F48901-B36E-90B1-C126-F0F9AE560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2736"/>
              <a:ext cx="42" cy="24"/>
            </a:xfrm>
            <a:custGeom>
              <a:avLst/>
              <a:gdLst>
                <a:gd name="T0" fmla="*/ 6 w 42"/>
                <a:gd name="T1" fmla="*/ 18 h 24"/>
                <a:gd name="T2" fmla="*/ 6 w 42"/>
                <a:gd name="T3" fmla="*/ 18 h 24"/>
                <a:gd name="T4" fmla="*/ 12 w 42"/>
                <a:gd name="T5" fmla="*/ 18 h 24"/>
                <a:gd name="T6" fmla="*/ 12 w 42"/>
                <a:gd name="T7" fmla="*/ 18 h 24"/>
                <a:gd name="T8" fmla="*/ 18 w 42"/>
                <a:gd name="T9" fmla="*/ 18 h 24"/>
                <a:gd name="T10" fmla="*/ 18 w 42"/>
                <a:gd name="T11" fmla="*/ 18 h 24"/>
                <a:gd name="T12" fmla="*/ 18 w 42"/>
                <a:gd name="T13" fmla="*/ 18 h 24"/>
                <a:gd name="T14" fmla="*/ 24 w 42"/>
                <a:gd name="T15" fmla="*/ 24 h 24"/>
                <a:gd name="T16" fmla="*/ 24 w 42"/>
                <a:gd name="T17" fmla="*/ 24 h 24"/>
                <a:gd name="T18" fmla="*/ 24 w 42"/>
                <a:gd name="T19" fmla="*/ 24 h 24"/>
                <a:gd name="T20" fmla="*/ 42 w 42"/>
                <a:gd name="T21" fmla="*/ 18 h 24"/>
                <a:gd name="T22" fmla="*/ 36 w 42"/>
                <a:gd name="T23" fmla="*/ 12 h 24"/>
                <a:gd name="T24" fmla="*/ 36 w 42"/>
                <a:gd name="T25" fmla="*/ 12 h 24"/>
                <a:gd name="T26" fmla="*/ 30 w 42"/>
                <a:gd name="T27" fmla="*/ 6 h 24"/>
                <a:gd name="T28" fmla="*/ 24 w 42"/>
                <a:gd name="T29" fmla="*/ 6 h 24"/>
                <a:gd name="T30" fmla="*/ 18 w 42"/>
                <a:gd name="T31" fmla="*/ 0 h 24"/>
                <a:gd name="T32" fmla="*/ 12 w 42"/>
                <a:gd name="T33" fmla="*/ 0 h 24"/>
                <a:gd name="T34" fmla="*/ 6 w 42"/>
                <a:gd name="T35" fmla="*/ 0 h 24"/>
                <a:gd name="T36" fmla="*/ 0 w 42"/>
                <a:gd name="T37" fmla="*/ 6 h 24"/>
                <a:gd name="T38" fmla="*/ 0 w 42"/>
                <a:gd name="T39" fmla="*/ 6 h 24"/>
                <a:gd name="T40" fmla="*/ 6 w 42"/>
                <a:gd name="T41" fmla="*/ 18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"/>
                <a:gd name="T64" fmla="*/ 0 h 24"/>
                <a:gd name="T65" fmla="*/ 42 w 42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" h="24">
                  <a:moveTo>
                    <a:pt x="6" y="18"/>
                  </a:moveTo>
                  <a:lnTo>
                    <a:pt x="6" y="18"/>
                  </a:lnTo>
                  <a:lnTo>
                    <a:pt x="12" y="18"/>
                  </a:lnTo>
                  <a:lnTo>
                    <a:pt x="18" y="18"/>
                  </a:lnTo>
                  <a:lnTo>
                    <a:pt x="24" y="24"/>
                  </a:lnTo>
                  <a:lnTo>
                    <a:pt x="42" y="18"/>
                  </a:lnTo>
                  <a:lnTo>
                    <a:pt x="36" y="12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1" name="Freeform 12">
              <a:extLst>
                <a:ext uri="{FF2B5EF4-FFF2-40B4-BE49-F238E27FC236}">
                  <a16:creationId xmlns:a16="http://schemas.microsoft.com/office/drawing/2014/main" id="{609F2B7E-8CC3-541B-EBDD-A2B663830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" y="2766"/>
              <a:ext cx="138" cy="72"/>
            </a:xfrm>
            <a:custGeom>
              <a:avLst/>
              <a:gdLst>
                <a:gd name="T0" fmla="*/ 138 w 138"/>
                <a:gd name="T1" fmla="*/ 54 h 72"/>
                <a:gd name="T2" fmla="*/ 6 w 138"/>
                <a:gd name="T3" fmla="*/ 0 h 72"/>
                <a:gd name="T4" fmla="*/ 0 w 138"/>
                <a:gd name="T5" fmla="*/ 18 h 72"/>
                <a:gd name="T6" fmla="*/ 132 w 138"/>
                <a:gd name="T7" fmla="*/ 72 h 72"/>
                <a:gd name="T8" fmla="*/ 138 w 138"/>
                <a:gd name="T9" fmla="*/ 54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"/>
                <a:gd name="T16" fmla="*/ 0 h 72"/>
                <a:gd name="T17" fmla="*/ 138 w 13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" h="72">
                  <a:moveTo>
                    <a:pt x="138" y="54"/>
                  </a:moveTo>
                  <a:lnTo>
                    <a:pt x="6" y="0"/>
                  </a:lnTo>
                  <a:lnTo>
                    <a:pt x="0" y="18"/>
                  </a:lnTo>
                  <a:lnTo>
                    <a:pt x="132" y="72"/>
                  </a:lnTo>
                  <a:lnTo>
                    <a:pt x="138" y="5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2" name="Freeform 13">
              <a:extLst>
                <a:ext uri="{FF2B5EF4-FFF2-40B4-BE49-F238E27FC236}">
                  <a16:creationId xmlns:a16="http://schemas.microsoft.com/office/drawing/2014/main" id="{ABFD514E-19DA-2F0F-124B-0F1FCC2F2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8" y="2742"/>
              <a:ext cx="42" cy="48"/>
            </a:xfrm>
            <a:custGeom>
              <a:avLst/>
              <a:gdLst>
                <a:gd name="T0" fmla="*/ 1080 w 7"/>
                <a:gd name="T1" fmla="*/ 216 h 8"/>
                <a:gd name="T2" fmla="*/ 1512 w 7"/>
                <a:gd name="T3" fmla="*/ 1080 h 8"/>
                <a:gd name="T4" fmla="*/ 432 w 7"/>
                <a:gd name="T5" fmla="*/ 1512 h 8"/>
                <a:gd name="T6" fmla="*/ 0 w 7"/>
                <a:gd name="T7" fmla="*/ 648 h 8"/>
                <a:gd name="T8" fmla="*/ 1080 w 7"/>
                <a:gd name="T9" fmla="*/ 21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8"/>
                <a:gd name="T17" fmla="*/ 7 w 7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8">
                  <a:moveTo>
                    <a:pt x="5" y="1"/>
                  </a:moveTo>
                  <a:cubicBezTo>
                    <a:pt x="6" y="2"/>
                    <a:pt x="7" y="4"/>
                    <a:pt x="7" y="5"/>
                  </a:cubicBezTo>
                  <a:cubicBezTo>
                    <a:pt x="6" y="7"/>
                    <a:pt x="4" y="8"/>
                    <a:pt x="2" y="7"/>
                  </a:cubicBezTo>
                  <a:cubicBezTo>
                    <a:pt x="0" y="6"/>
                    <a:pt x="0" y="4"/>
                    <a:pt x="0" y="3"/>
                  </a:cubicBezTo>
                  <a:cubicBezTo>
                    <a:pt x="1" y="1"/>
                    <a:pt x="3" y="0"/>
                    <a:pt x="5" y="1"/>
                  </a:cubicBezTo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3" name="Freeform 14">
              <a:extLst>
                <a:ext uri="{FF2B5EF4-FFF2-40B4-BE49-F238E27FC236}">
                  <a16:creationId xmlns:a16="http://schemas.microsoft.com/office/drawing/2014/main" id="{52975903-860D-4157-2A67-F8833D7FC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2" y="2742"/>
              <a:ext cx="24" cy="36"/>
            </a:xfrm>
            <a:custGeom>
              <a:avLst/>
              <a:gdLst>
                <a:gd name="T0" fmla="*/ 24 w 24"/>
                <a:gd name="T1" fmla="*/ 36 h 36"/>
                <a:gd name="T2" fmla="*/ 24 w 24"/>
                <a:gd name="T3" fmla="*/ 36 h 36"/>
                <a:gd name="T4" fmla="*/ 24 w 24"/>
                <a:gd name="T5" fmla="*/ 30 h 36"/>
                <a:gd name="T6" fmla="*/ 24 w 24"/>
                <a:gd name="T7" fmla="*/ 24 h 36"/>
                <a:gd name="T8" fmla="*/ 24 w 24"/>
                <a:gd name="T9" fmla="*/ 18 h 36"/>
                <a:gd name="T10" fmla="*/ 24 w 24"/>
                <a:gd name="T11" fmla="*/ 12 h 36"/>
                <a:gd name="T12" fmla="*/ 18 w 24"/>
                <a:gd name="T13" fmla="*/ 6 h 36"/>
                <a:gd name="T14" fmla="*/ 18 w 24"/>
                <a:gd name="T15" fmla="*/ 6 h 36"/>
                <a:gd name="T16" fmla="*/ 12 w 24"/>
                <a:gd name="T17" fmla="*/ 0 h 36"/>
                <a:gd name="T18" fmla="*/ 6 w 24"/>
                <a:gd name="T19" fmla="*/ 0 h 36"/>
                <a:gd name="T20" fmla="*/ 0 w 24"/>
                <a:gd name="T21" fmla="*/ 12 h 36"/>
                <a:gd name="T22" fmla="*/ 6 w 24"/>
                <a:gd name="T23" fmla="*/ 12 h 36"/>
                <a:gd name="T24" fmla="*/ 6 w 24"/>
                <a:gd name="T25" fmla="*/ 18 h 36"/>
                <a:gd name="T26" fmla="*/ 6 w 24"/>
                <a:gd name="T27" fmla="*/ 18 h 36"/>
                <a:gd name="T28" fmla="*/ 6 w 24"/>
                <a:gd name="T29" fmla="*/ 18 h 36"/>
                <a:gd name="T30" fmla="*/ 6 w 24"/>
                <a:gd name="T31" fmla="*/ 24 h 36"/>
                <a:gd name="T32" fmla="*/ 6 w 24"/>
                <a:gd name="T33" fmla="*/ 24 h 36"/>
                <a:gd name="T34" fmla="*/ 6 w 24"/>
                <a:gd name="T35" fmla="*/ 24 h 36"/>
                <a:gd name="T36" fmla="*/ 6 w 24"/>
                <a:gd name="T37" fmla="*/ 30 h 36"/>
                <a:gd name="T38" fmla="*/ 6 w 24"/>
                <a:gd name="T39" fmla="*/ 30 h 36"/>
                <a:gd name="T40" fmla="*/ 24 w 24"/>
                <a:gd name="T41" fmla="*/ 36 h 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36"/>
                <a:gd name="T65" fmla="*/ 24 w 24"/>
                <a:gd name="T66" fmla="*/ 36 h 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36">
                  <a:moveTo>
                    <a:pt x="24" y="36"/>
                  </a:moveTo>
                  <a:lnTo>
                    <a:pt x="24" y="36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24" y="36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4" name="Freeform 15">
              <a:extLst>
                <a:ext uri="{FF2B5EF4-FFF2-40B4-BE49-F238E27FC236}">
                  <a16:creationId xmlns:a16="http://schemas.microsoft.com/office/drawing/2014/main" id="{A86B4425-65D1-A14F-A3B7-B092F91A4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0" y="2772"/>
              <a:ext cx="36" cy="24"/>
            </a:xfrm>
            <a:custGeom>
              <a:avLst/>
              <a:gdLst>
                <a:gd name="T0" fmla="*/ 0 w 36"/>
                <a:gd name="T1" fmla="*/ 18 h 24"/>
                <a:gd name="T2" fmla="*/ 0 w 36"/>
                <a:gd name="T3" fmla="*/ 18 h 24"/>
                <a:gd name="T4" fmla="*/ 0 w 36"/>
                <a:gd name="T5" fmla="*/ 24 h 24"/>
                <a:gd name="T6" fmla="*/ 6 w 36"/>
                <a:gd name="T7" fmla="*/ 24 h 24"/>
                <a:gd name="T8" fmla="*/ 12 w 36"/>
                <a:gd name="T9" fmla="*/ 24 h 24"/>
                <a:gd name="T10" fmla="*/ 18 w 36"/>
                <a:gd name="T11" fmla="*/ 18 h 24"/>
                <a:gd name="T12" fmla="*/ 24 w 36"/>
                <a:gd name="T13" fmla="*/ 18 h 24"/>
                <a:gd name="T14" fmla="*/ 30 w 36"/>
                <a:gd name="T15" fmla="*/ 12 h 24"/>
                <a:gd name="T16" fmla="*/ 30 w 36"/>
                <a:gd name="T17" fmla="*/ 12 h 24"/>
                <a:gd name="T18" fmla="*/ 36 w 36"/>
                <a:gd name="T19" fmla="*/ 6 h 24"/>
                <a:gd name="T20" fmla="*/ 18 w 36"/>
                <a:gd name="T21" fmla="*/ 0 h 24"/>
                <a:gd name="T22" fmla="*/ 18 w 36"/>
                <a:gd name="T23" fmla="*/ 0 h 24"/>
                <a:gd name="T24" fmla="*/ 18 w 36"/>
                <a:gd name="T25" fmla="*/ 0 h 24"/>
                <a:gd name="T26" fmla="*/ 12 w 36"/>
                <a:gd name="T27" fmla="*/ 6 h 24"/>
                <a:gd name="T28" fmla="*/ 12 w 36"/>
                <a:gd name="T29" fmla="*/ 6 h 24"/>
                <a:gd name="T30" fmla="*/ 12 w 36"/>
                <a:gd name="T31" fmla="*/ 6 h 24"/>
                <a:gd name="T32" fmla="*/ 6 w 36"/>
                <a:gd name="T33" fmla="*/ 6 h 24"/>
                <a:gd name="T34" fmla="*/ 6 w 36"/>
                <a:gd name="T35" fmla="*/ 6 h 24"/>
                <a:gd name="T36" fmla="*/ 6 w 36"/>
                <a:gd name="T37" fmla="*/ 6 h 24"/>
                <a:gd name="T38" fmla="*/ 6 w 36"/>
                <a:gd name="T39" fmla="*/ 6 h 24"/>
                <a:gd name="T40" fmla="*/ 0 w 36"/>
                <a:gd name="T41" fmla="*/ 18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6"/>
                <a:gd name="T64" fmla="*/ 0 h 24"/>
                <a:gd name="T65" fmla="*/ 36 w 36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6" h="24">
                  <a:moveTo>
                    <a:pt x="0" y="18"/>
                  </a:moveTo>
                  <a:lnTo>
                    <a:pt x="0" y="18"/>
                  </a:lnTo>
                  <a:lnTo>
                    <a:pt x="0" y="24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30" y="12"/>
                  </a:lnTo>
                  <a:lnTo>
                    <a:pt x="36" y="6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5" name="Freeform 16">
              <a:extLst>
                <a:ext uri="{FF2B5EF4-FFF2-40B4-BE49-F238E27FC236}">
                  <a16:creationId xmlns:a16="http://schemas.microsoft.com/office/drawing/2014/main" id="{D3691981-A3C8-795F-739C-908A52CC4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2754"/>
              <a:ext cx="24" cy="36"/>
            </a:xfrm>
            <a:custGeom>
              <a:avLst/>
              <a:gdLst>
                <a:gd name="T0" fmla="*/ 0 w 24"/>
                <a:gd name="T1" fmla="*/ 0 h 36"/>
                <a:gd name="T2" fmla="*/ 0 w 24"/>
                <a:gd name="T3" fmla="*/ 0 h 36"/>
                <a:gd name="T4" fmla="*/ 0 w 24"/>
                <a:gd name="T5" fmla="*/ 6 h 36"/>
                <a:gd name="T6" fmla="*/ 0 w 24"/>
                <a:gd name="T7" fmla="*/ 12 h 36"/>
                <a:gd name="T8" fmla="*/ 0 w 24"/>
                <a:gd name="T9" fmla="*/ 18 h 36"/>
                <a:gd name="T10" fmla="*/ 0 w 24"/>
                <a:gd name="T11" fmla="*/ 24 h 36"/>
                <a:gd name="T12" fmla="*/ 0 w 24"/>
                <a:gd name="T13" fmla="*/ 30 h 36"/>
                <a:gd name="T14" fmla="*/ 6 w 24"/>
                <a:gd name="T15" fmla="*/ 30 h 36"/>
                <a:gd name="T16" fmla="*/ 12 w 24"/>
                <a:gd name="T17" fmla="*/ 36 h 36"/>
                <a:gd name="T18" fmla="*/ 18 w 24"/>
                <a:gd name="T19" fmla="*/ 36 h 36"/>
                <a:gd name="T20" fmla="*/ 24 w 24"/>
                <a:gd name="T21" fmla="*/ 24 h 36"/>
                <a:gd name="T22" fmla="*/ 18 w 24"/>
                <a:gd name="T23" fmla="*/ 24 h 36"/>
                <a:gd name="T24" fmla="*/ 18 w 24"/>
                <a:gd name="T25" fmla="*/ 18 h 36"/>
                <a:gd name="T26" fmla="*/ 18 w 24"/>
                <a:gd name="T27" fmla="*/ 18 h 36"/>
                <a:gd name="T28" fmla="*/ 18 w 24"/>
                <a:gd name="T29" fmla="*/ 18 h 36"/>
                <a:gd name="T30" fmla="*/ 18 w 24"/>
                <a:gd name="T31" fmla="*/ 12 h 36"/>
                <a:gd name="T32" fmla="*/ 18 w 24"/>
                <a:gd name="T33" fmla="*/ 12 h 36"/>
                <a:gd name="T34" fmla="*/ 18 w 24"/>
                <a:gd name="T35" fmla="*/ 12 h 36"/>
                <a:gd name="T36" fmla="*/ 18 w 24"/>
                <a:gd name="T37" fmla="*/ 6 h 36"/>
                <a:gd name="T38" fmla="*/ 18 w 24"/>
                <a:gd name="T39" fmla="*/ 6 h 36"/>
                <a:gd name="T40" fmla="*/ 0 w 24"/>
                <a:gd name="T41" fmla="*/ 0 h 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36"/>
                <a:gd name="T65" fmla="*/ 24 w 24"/>
                <a:gd name="T66" fmla="*/ 36 h 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3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12" y="36"/>
                  </a:lnTo>
                  <a:lnTo>
                    <a:pt x="18" y="36"/>
                  </a:lnTo>
                  <a:lnTo>
                    <a:pt x="24" y="24"/>
                  </a:lnTo>
                  <a:lnTo>
                    <a:pt x="18" y="24"/>
                  </a:lnTo>
                  <a:lnTo>
                    <a:pt x="18" y="18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6" name="Freeform 17">
              <a:extLst>
                <a:ext uri="{FF2B5EF4-FFF2-40B4-BE49-F238E27FC236}">
                  <a16:creationId xmlns:a16="http://schemas.microsoft.com/office/drawing/2014/main" id="{0C5A95F5-2F5C-52BE-F2B9-9E07005D1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2736"/>
              <a:ext cx="36" cy="24"/>
            </a:xfrm>
            <a:custGeom>
              <a:avLst/>
              <a:gdLst>
                <a:gd name="T0" fmla="*/ 36 w 36"/>
                <a:gd name="T1" fmla="*/ 6 h 24"/>
                <a:gd name="T2" fmla="*/ 36 w 36"/>
                <a:gd name="T3" fmla="*/ 6 h 24"/>
                <a:gd name="T4" fmla="*/ 30 w 36"/>
                <a:gd name="T5" fmla="*/ 0 h 24"/>
                <a:gd name="T6" fmla="*/ 24 w 36"/>
                <a:gd name="T7" fmla="*/ 0 h 24"/>
                <a:gd name="T8" fmla="*/ 24 w 36"/>
                <a:gd name="T9" fmla="*/ 0 h 24"/>
                <a:gd name="T10" fmla="*/ 18 w 36"/>
                <a:gd name="T11" fmla="*/ 6 h 24"/>
                <a:gd name="T12" fmla="*/ 12 w 36"/>
                <a:gd name="T13" fmla="*/ 6 h 24"/>
                <a:gd name="T14" fmla="*/ 6 w 36"/>
                <a:gd name="T15" fmla="*/ 12 h 24"/>
                <a:gd name="T16" fmla="*/ 0 w 36"/>
                <a:gd name="T17" fmla="*/ 12 h 24"/>
                <a:gd name="T18" fmla="*/ 0 w 36"/>
                <a:gd name="T19" fmla="*/ 18 h 24"/>
                <a:gd name="T20" fmla="*/ 18 w 36"/>
                <a:gd name="T21" fmla="*/ 24 h 24"/>
                <a:gd name="T22" fmla="*/ 18 w 36"/>
                <a:gd name="T23" fmla="*/ 24 h 24"/>
                <a:gd name="T24" fmla="*/ 18 w 36"/>
                <a:gd name="T25" fmla="*/ 24 h 24"/>
                <a:gd name="T26" fmla="*/ 18 w 36"/>
                <a:gd name="T27" fmla="*/ 18 h 24"/>
                <a:gd name="T28" fmla="*/ 24 w 36"/>
                <a:gd name="T29" fmla="*/ 18 h 24"/>
                <a:gd name="T30" fmla="*/ 24 w 36"/>
                <a:gd name="T31" fmla="*/ 18 h 24"/>
                <a:gd name="T32" fmla="*/ 24 w 36"/>
                <a:gd name="T33" fmla="*/ 18 h 24"/>
                <a:gd name="T34" fmla="*/ 30 w 36"/>
                <a:gd name="T35" fmla="*/ 18 h 24"/>
                <a:gd name="T36" fmla="*/ 30 w 36"/>
                <a:gd name="T37" fmla="*/ 18 h 24"/>
                <a:gd name="T38" fmla="*/ 30 w 36"/>
                <a:gd name="T39" fmla="*/ 18 h 24"/>
                <a:gd name="T40" fmla="*/ 36 w 36"/>
                <a:gd name="T41" fmla="*/ 6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6"/>
                <a:gd name="T64" fmla="*/ 0 h 24"/>
                <a:gd name="T65" fmla="*/ 36 w 36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6" h="24">
                  <a:moveTo>
                    <a:pt x="36" y="6"/>
                  </a:moveTo>
                  <a:lnTo>
                    <a:pt x="36" y="6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18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6" y="6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7" name="Freeform 18">
              <a:extLst>
                <a:ext uri="{FF2B5EF4-FFF2-40B4-BE49-F238E27FC236}">
                  <a16:creationId xmlns:a16="http://schemas.microsoft.com/office/drawing/2014/main" id="{03820789-9F1C-7A40-0A2C-B1F26BF49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4" y="2682"/>
              <a:ext cx="114" cy="114"/>
            </a:xfrm>
            <a:custGeom>
              <a:avLst/>
              <a:gdLst>
                <a:gd name="T0" fmla="*/ 12 w 114"/>
                <a:gd name="T1" fmla="*/ 114 h 114"/>
                <a:gd name="T2" fmla="*/ 114 w 114"/>
                <a:gd name="T3" fmla="*/ 12 h 114"/>
                <a:gd name="T4" fmla="*/ 102 w 114"/>
                <a:gd name="T5" fmla="*/ 0 h 114"/>
                <a:gd name="T6" fmla="*/ 0 w 114"/>
                <a:gd name="T7" fmla="*/ 102 h 114"/>
                <a:gd name="T8" fmla="*/ 12 w 114"/>
                <a:gd name="T9" fmla="*/ 114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"/>
                <a:gd name="T16" fmla="*/ 0 h 114"/>
                <a:gd name="T17" fmla="*/ 114 w 114"/>
                <a:gd name="T18" fmla="*/ 114 h 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" h="114">
                  <a:moveTo>
                    <a:pt x="12" y="114"/>
                  </a:moveTo>
                  <a:lnTo>
                    <a:pt x="114" y="12"/>
                  </a:lnTo>
                  <a:lnTo>
                    <a:pt x="102" y="0"/>
                  </a:lnTo>
                  <a:lnTo>
                    <a:pt x="0" y="102"/>
                  </a:lnTo>
                  <a:lnTo>
                    <a:pt x="12" y="11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8" name="Freeform 19">
              <a:extLst>
                <a:ext uri="{FF2B5EF4-FFF2-40B4-BE49-F238E27FC236}">
                  <a16:creationId xmlns:a16="http://schemas.microsoft.com/office/drawing/2014/main" id="{24E93300-EF9E-8480-3B07-9E628D49C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6" y="2652"/>
              <a:ext cx="42" cy="42"/>
            </a:xfrm>
            <a:custGeom>
              <a:avLst/>
              <a:gdLst>
                <a:gd name="T0" fmla="*/ 216 w 7"/>
                <a:gd name="T1" fmla="*/ 216 h 7"/>
                <a:gd name="T2" fmla="*/ 216 w 7"/>
                <a:gd name="T3" fmla="*/ 1296 h 7"/>
                <a:gd name="T4" fmla="*/ 1296 w 7"/>
                <a:gd name="T5" fmla="*/ 1296 h 7"/>
                <a:gd name="T6" fmla="*/ 1296 w 7"/>
                <a:gd name="T7" fmla="*/ 216 h 7"/>
                <a:gd name="T8" fmla="*/ 216 w 7"/>
                <a:gd name="T9" fmla="*/ 216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7"/>
                <a:gd name="T17" fmla="*/ 7 w 7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7">
                  <a:moveTo>
                    <a:pt x="1" y="1"/>
                  </a:moveTo>
                  <a:cubicBezTo>
                    <a:pt x="0" y="2"/>
                    <a:pt x="0" y="5"/>
                    <a:pt x="1" y="6"/>
                  </a:cubicBezTo>
                  <a:cubicBezTo>
                    <a:pt x="3" y="7"/>
                    <a:pt x="5" y="7"/>
                    <a:pt x="6" y="6"/>
                  </a:cubicBezTo>
                  <a:cubicBezTo>
                    <a:pt x="7" y="5"/>
                    <a:pt x="7" y="3"/>
                    <a:pt x="6" y="1"/>
                  </a:cubicBezTo>
                  <a:cubicBezTo>
                    <a:pt x="5" y="0"/>
                    <a:pt x="3" y="0"/>
                    <a:pt x="1" y="1"/>
                  </a:cubicBezTo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9" name="Freeform 20">
              <a:extLst>
                <a:ext uri="{FF2B5EF4-FFF2-40B4-BE49-F238E27FC236}">
                  <a16:creationId xmlns:a16="http://schemas.microsoft.com/office/drawing/2014/main" id="{8B83905F-D0B5-1289-0B66-8B33617D5D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0" y="2652"/>
              <a:ext cx="18" cy="42"/>
            </a:xfrm>
            <a:custGeom>
              <a:avLst/>
              <a:gdLst>
                <a:gd name="T0" fmla="*/ 18 w 18"/>
                <a:gd name="T1" fmla="*/ 30 h 42"/>
                <a:gd name="T2" fmla="*/ 18 w 18"/>
                <a:gd name="T3" fmla="*/ 30 h 42"/>
                <a:gd name="T4" fmla="*/ 18 w 18"/>
                <a:gd name="T5" fmla="*/ 30 h 42"/>
                <a:gd name="T6" fmla="*/ 18 w 18"/>
                <a:gd name="T7" fmla="*/ 24 h 42"/>
                <a:gd name="T8" fmla="*/ 18 w 18"/>
                <a:gd name="T9" fmla="*/ 24 h 42"/>
                <a:gd name="T10" fmla="*/ 18 w 18"/>
                <a:gd name="T11" fmla="*/ 24 h 42"/>
                <a:gd name="T12" fmla="*/ 18 w 18"/>
                <a:gd name="T13" fmla="*/ 18 h 42"/>
                <a:gd name="T14" fmla="*/ 18 w 18"/>
                <a:gd name="T15" fmla="*/ 18 h 42"/>
                <a:gd name="T16" fmla="*/ 18 w 18"/>
                <a:gd name="T17" fmla="*/ 12 h 42"/>
                <a:gd name="T18" fmla="*/ 18 w 18"/>
                <a:gd name="T19" fmla="*/ 12 h 42"/>
                <a:gd name="T20" fmla="*/ 6 w 18"/>
                <a:gd name="T21" fmla="*/ 0 h 42"/>
                <a:gd name="T22" fmla="*/ 6 w 18"/>
                <a:gd name="T23" fmla="*/ 6 h 42"/>
                <a:gd name="T24" fmla="*/ 0 w 18"/>
                <a:gd name="T25" fmla="*/ 12 h 42"/>
                <a:gd name="T26" fmla="*/ 0 w 18"/>
                <a:gd name="T27" fmla="*/ 18 h 42"/>
                <a:gd name="T28" fmla="*/ 0 w 18"/>
                <a:gd name="T29" fmla="*/ 18 h 42"/>
                <a:gd name="T30" fmla="*/ 0 w 18"/>
                <a:gd name="T31" fmla="*/ 24 h 42"/>
                <a:gd name="T32" fmla="*/ 0 w 18"/>
                <a:gd name="T33" fmla="*/ 30 h 42"/>
                <a:gd name="T34" fmla="*/ 6 w 18"/>
                <a:gd name="T35" fmla="*/ 36 h 42"/>
                <a:gd name="T36" fmla="*/ 6 w 18"/>
                <a:gd name="T37" fmla="*/ 42 h 42"/>
                <a:gd name="T38" fmla="*/ 6 w 18"/>
                <a:gd name="T39" fmla="*/ 42 h 42"/>
                <a:gd name="T40" fmla="*/ 18 w 18"/>
                <a:gd name="T41" fmla="*/ 30 h 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8"/>
                <a:gd name="T64" fmla="*/ 0 h 42"/>
                <a:gd name="T65" fmla="*/ 18 w 18"/>
                <a:gd name="T66" fmla="*/ 42 h 4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8" h="42">
                  <a:moveTo>
                    <a:pt x="18" y="30"/>
                  </a:moveTo>
                  <a:lnTo>
                    <a:pt x="18" y="30"/>
                  </a:lnTo>
                  <a:lnTo>
                    <a:pt x="18" y="24"/>
                  </a:lnTo>
                  <a:lnTo>
                    <a:pt x="18" y="18"/>
                  </a:lnTo>
                  <a:lnTo>
                    <a:pt x="18" y="12"/>
                  </a:lnTo>
                  <a:lnTo>
                    <a:pt x="6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6" y="36"/>
                  </a:lnTo>
                  <a:lnTo>
                    <a:pt x="6" y="42"/>
                  </a:lnTo>
                  <a:lnTo>
                    <a:pt x="18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20" name="Freeform 21">
              <a:extLst>
                <a:ext uri="{FF2B5EF4-FFF2-40B4-BE49-F238E27FC236}">
                  <a16:creationId xmlns:a16="http://schemas.microsoft.com/office/drawing/2014/main" id="{EB04F2F7-D17F-FA77-3E5F-842BB2596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6" y="2682"/>
              <a:ext cx="42" cy="18"/>
            </a:xfrm>
            <a:custGeom>
              <a:avLst/>
              <a:gdLst>
                <a:gd name="T0" fmla="*/ 30 w 42"/>
                <a:gd name="T1" fmla="*/ 0 h 18"/>
                <a:gd name="T2" fmla="*/ 30 w 42"/>
                <a:gd name="T3" fmla="*/ 0 h 18"/>
                <a:gd name="T4" fmla="*/ 30 w 42"/>
                <a:gd name="T5" fmla="*/ 0 h 18"/>
                <a:gd name="T6" fmla="*/ 24 w 42"/>
                <a:gd name="T7" fmla="*/ 0 h 18"/>
                <a:gd name="T8" fmla="*/ 24 w 42"/>
                <a:gd name="T9" fmla="*/ 0 h 18"/>
                <a:gd name="T10" fmla="*/ 24 w 42"/>
                <a:gd name="T11" fmla="*/ 6 h 18"/>
                <a:gd name="T12" fmla="*/ 18 w 42"/>
                <a:gd name="T13" fmla="*/ 0 h 18"/>
                <a:gd name="T14" fmla="*/ 18 w 42"/>
                <a:gd name="T15" fmla="*/ 0 h 18"/>
                <a:gd name="T16" fmla="*/ 18 w 42"/>
                <a:gd name="T17" fmla="*/ 0 h 18"/>
                <a:gd name="T18" fmla="*/ 12 w 42"/>
                <a:gd name="T19" fmla="*/ 0 h 18"/>
                <a:gd name="T20" fmla="*/ 0 w 42"/>
                <a:gd name="T21" fmla="*/ 12 h 18"/>
                <a:gd name="T22" fmla="*/ 6 w 42"/>
                <a:gd name="T23" fmla="*/ 18 h 18"/>
                <a:gd name="T24" fmla="*/ 12 w 42"/>
                <a:gd name="T25" fmla="*/ 18 h 18"/>
                <a:gd name="T26" fmla="*/ 18 w 42"/>
                <a:gd name="T27" fmla="*/ 18 h 18"/>
                <a:gd name="T28" fmla="*/ 24 w 42"/>
                <a:gd name="T29" fmla="*/ 18 h 18"/>
                <a:gd name="T30" fmla="*/ 30 w 42"/>
                <a:gd name="T31" fmla="*/ 18 h 18"/>
                <a:gd name="T32" fmla="*/ 30 w 42"/>
                <a:gd name="T33" fmla="*/ 18 h 18"/>
                <a:gd name="T34" fmla="*/ 36 w 42"/>
                <a:gd name="T35" fmla="*/ 18 h 18"/>
                <a:gd name="T36" fmla="*/ 42 w 42"/>
                <a:gd name="T37" fmla="*/ 12 h 18"/>
                <a:gd name="T38" fmla="*/ 42 w 42"/>
                <a:gd name="T39" fmla="*/ 12 h 18"/>
                <a:gd name="T40" fmla="*/ 30 w 42"/>
                <a:gd name="T41" fmla="*/ 0 h 1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"/>
                <a:gd name="T64" fmla="*/ 0 h 18"/>
                <a:gd name="T65" fmla="*/ 42 w 42"/>
                <a:gd name="T66" fmla="*/ 18 h 1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" h="18">
                  <a:moveTo>
                    <a:pt x="30" y="0"/>
                  </a:moveTo>
                  <a:lnTo>
                    <a:pt x="30" y="0"/>
                  </a:lnTo>
                  <a:lnTo>
                    <a:pt x="24" y="0"/>
                  </a:lnTo>
                  <a:lnTo>
                    <a:pt x="24" y="6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6" y="18"/>
                  </a:lnTo>
                  <a:lnTo>
                    <a:pt x="42" y="1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21" name="Freeform 22">
              <a:extLst>
                <a:ext uri="{FF2B5EF4-FFF2-40B4-BE49-F238E27FC236}">
                  <a16:creationId xmlns:a16="http://schemas.microsoft.com/office/drawing/2014/main" id="{6A6B045B-E3A3-FF3A-96B5-520D167AA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" y="2652"/>
              <a:ext cx="18" cy="42"/>
            </a:xfrm>
            <a:custGeom>
              <a:avLst/>
              <a:gdLst>
                <a:gd name="T0" fmla="*/ 0 w 18"/>
                <a:gd name="T1" fmla="*/ 12 h 42"/>
                <a:gd name="T2" fmla="*/ 0 w 18"/>
                <a:gd name="T3" fmla="*/ 12 h 42"/>
                <a:gd name="T4" fmla="*/ 0 w 18"/>
                <a:gd name="T5" fmla="*/ 18 h 42"/>
                <a:gd name="T6" fmla="*/ 0 w 18"/>
                <a:gd name="T7" fmla="*/ 18 h 42"/>
                <a:gd name="T8" fmla="*/ 6 w 18"/>
                <a:gd name="T9" fmla="*/ 18 h 42"/>
                <a:gd name="T10" fmla="*/ 6 w 18"/>
                <a:gd name="T11" fmla="*/ 24 h 42"/>
                <a:gd name="T12" fmla="*/ 6 w 18"/>
                <a:gd name="T13" fmla="*/ 24 h 42"/>
                <a:gd name="T14" fmla="*/ 0 w 18"/>
                <a:gd name="T15" fmla="*/ 24 h 42"/>
                <a:gd name="T16" fmla="*/ 0 w 18"/>
                <a:gd name="T17" fmla="*/ 30 h 42"/>
                <a:gd name="T18" fmla="*/ 0 w 18"/>
                <a:gd name="T19" fmla="*/ 30 h 42"/>
                <a:gd name="T20" fmla="*/ 12 w 18"/>
                <a:gd name="T21" fmla="*/ 42 h 42"/>
                <a:gd name="T22" fmla="*/ 18 w 18"/>
                <a:gd name="T23" fmla="*/ 36 h 42"/>
                <a:gd name="T24" fmla="*/ 18 w 18"/>
                <a:gd name="T25" fmla="*/ 30 h 42"/>
                <a:gd name="T26" fmla="*/ 18 w 18"/>
                <a:gd name="T27" fmla="*/ 30 h 42"/>
                <a:gd name="T28" fmla="*/ 18 w 18"/>
                <a:gd name="T29" fmla="*/ 24 h 42"/>
                <a:gd name="T30" fmla="*/ 18 w 18"/>
                <a:gd name="T31" fmla="*/ 18 h 42"/>
                <a:gd name="T32" fmla="*/ 18 w 18"/>
                <a:gd name="T33" fmla="*/ 12 h 42"/>
                <a:gd name="T34" fmla="*/ 18 w 18"/>
                <a:gd name="T35" fmla="*/ 6 h 42"/>
                <a:gd name="T36" fmla="*/ 12 w 18"/>
                <a:gd name="T37" fmla="*/ 0 h 42"/>
                <a:gd name="T38" fmla="*/ 12 w 18"/>
                <a:gd name="T39" fmla="*/ 0 h 42"/>
                <a:gd name="T40" fmla="*/ 0 w 18"/>
                <a:gd name="T41" fmla="*/ 12 h 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8"/>
                <a:gd name="T64" fmla="*/ 0 h 42"/>
                <a:gd name="T65" fmla="*/ 18 w 18"/>
                <a:gd name="T66" fmla="*/ 42 h 4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8" h="42">
                  <a:moveTo>
                    <a:pt x="0" y="12"/>
                  </a:moveTo>
                  <a:lnTo>
                    <a:pt x="0" y="12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12" y="42"/>
                  </a:lnTo>
                  <a:lnTo>
                    <a:pt x="18" y="36"/>
                  </a:lnTo>
                  <a:lnTo>
                    <a:pt x="18" y="30"/>
                  </a:lnTo>
                  <a:lnTo>
                    <a:pt x="18" y="24"/>
                  </a:lnTo>
                  <a:lnTo>
                    <a:pt x="18" y="18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2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22" name="Freeform 23">
              <a:extLst>
                <a:ext uri="{FF2B5EF4-FFF2-40B4-BE49-F238E27FC236}">
                  <a16:creationId xmlns:a16="http://schemas.microsoft.com/office/drawing/2014/main" id="{6608A4DF-8173-B1DB-6F92-7C287D198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6" y="2646"/>
              <a:ext cx="42" cy="18"/>
            </a:xfrm>
            <a:custGeom>
              <a:avLst/>
              <a:gdLst>
                <a:gd name="T0" fmla="*/ 12 w 42"/>
                <a:gd name="T1" fmla="*/ 18 h 18"/>
                <a:gd name="T2" fmla="*/ 12 w 42"/>
                <a:gd name="T3" fmla="*/ 18 h 18"/>
                <a:gd name="T4" fmla="*/ 18 w 42"/>
                <a:gd name="T5" fmla="*/ 18 h 18"/>
                <a:gd name="T6" fmla="*/ 18 w 42"/>
                <a:gd name="T7" fmla="*/ 18 h 18"/>
                <a:gd name="T8" fmla="*/ 18 w 42"/>
                <a:gd name="T9" fmla="*/ 18 h 18"/>
                <a:gd name="T10" fmla="*/ 24 w 42"/>
                <a:gd name="T11" fmla="*/ 18 h 18"/>
                <a:gd name="T12" fmla="*/ 24 w 42"/>
                <a:gd name="T13" fmla="*/ 18 h 18"/>
                <a:gd name="T14" fmla="*/ 24 w 42"/>
                <a:gd name="T15" fmla="*/ 18 h 18"/>
                <a:gd name="T16" fmla="*/ 30 w 42"/>
                <a:gd name="T17" fmla="*/ 18 h 18"/>
                <a:gd name="T18" fmla="*/ 30 w 42"/>
                <a:gd name="T19" fmla="*/ 18 h 18"/>
                <a:gd name="T20" fmla="*/ 42 w 42"/>
                <a:gd name="T21" fmla="*/ 6 h 18"/>
                <a:gd name="T22" fmla="*/ 36 w 42"/>
                <a:gd name="T23" fmla="*/ 6 h 18"/>
                <a:gd name="T24" fmla="*/ 36 w 42"/>
                <a:gd name="T25" fmla="*/ 0 h 18"/>
                <a:gd name="T26" fmla="*/ 30 w 42"/>
                <a:gd name="T27" fmla="*/ 0 h 18"/>
                <a:gd name="T28" fmla="*/ 24 w 42"/>
                <a:gd name="T29" fmla="*/ 0 h 18"/>
                <a:gd name="T30" fmla="*/ 18 w 42"/>
                <a:gd name="T31" fmla="*/ 0 h 18"/>
                <a:gd name="T32" fmla="*/ 12 w 42"/>
                <a:gd name="T33" fmla="*/ 0 h 18"/>
                <a:gd name="T34" fmla="*/ 6 w 42"/>
                <a:gd name="T35" fmla="*/ 6 h 18"/>
                <a:gd name="T36" fmla="*/ 0 w 42"/>
                <a:gd name="T37" fmla="*/ 6 h 18"/>
                <a:gd name="T38" fmla="*/ 0 w 42"/>
                <a:gd name="T39" fmla="*/ 6 h 18"/>
                <a:gd name="T40" fmla="*/ 12 w 42"/>
                <a:gd name="T41" fmla="*/ 18 h 1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"/>
                <a:gd name="T64" fmla="*/ 0 h 18"/>
                <a:gd name="T65" fmla="*/ 42 w 42"/>
                <a:gd name="T66" fmla="*/ 18 h 1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" h="18">
                  <a:moveTo>
                    <a:pt x="12" y="18"/>
                  </a:moveTo>
                  <a:lnTo>
                    <a:pt x="12" y="18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12" y="1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23" name="Freeform 24">
              <a:extLst>
                <a:ext uri="{FF2B5EF4-FFF2-40B4-BE49-F238E27FC236}">
                  <a16:creationId xmlns:a16="http://schemas.microsoft.com/office/drawing/2014/main" id="{57AB223D-D5AF-390A-CCAE-BE794AA83F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8" y="2682"/>
              <a:ext cx="120" cy="114"/>
            </a:xfrm>
            <a:custGeom>
              <a:avLst/>
              <a:gdLst>
                <a:gd name="T0" fmla="*/ 120 w 120"/>
                <a:gd name="T1" fmla="*/ 102 h 114"/>
                <a:gd name="T2" fmla="*/ 12 w 120"/>
                <a:gd name="T3" fmla="*/ 0 h 114"/>
                <a:gd name="T4" fmla="*/ 0 w 120"/>
                <a:gd name="T5" fmla="*/ 12 h 114"/>
                <a:gd name="T6" fmla="*/ 108 w 120"/>
                <a:gd name="T7" fmla="*/ 114 h 114"/>
                <a:gd name="T8" fmla="*/ 120 w 120"/>
                <a:gd name="T9" fmla="*/ 102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"/>
                <a:gd name="T16" fmla="*/ 0 h 114"/>
                <a:gd name="T17" fmla="*/ 120 w 120"/>
                <a:gd name="T18" fmla="*/ 114 h 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" h="114">
                  <a:moveTo>
                    <a:pt x="120" y="102"/>
                  </a:moveTo>
                  <a:lnTo>
                    <a:pt x="12" y="0"/>
                  </a:lnTo>
                  <a:lnTo>
                    <a:pt x="0" y="12"/>
                  </a:lnTo>
                  <a:lnTo>
                    <a:pt x="108" y="114"/>
                  </a:lnTo>
                  <a:lnTo>
                    <a:pt x="120" y="10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24" name="Freeform 25">
              <a:extLst>
                <a:ext uri="{FF2B5EF4-FFF2-40B4-BE49-F238E27FC236}">
                  <a16:creationId xmlns:a16="http://schemas.microsoft.com/office/drawing/2014/main" id="{1B6D0C46-7369-04F8-5FD9-6436D4649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8" y="2652"/>
              <a:ext cx="48" cy="42"/>
            </a:xfrm>
            <a:custGeom>
              <a:avLst/>
              <a:gdLst>
                <a:gd name="T0" fmla="*/ 1296 w 8"/>
                <a:gd name="T1" fmla="*/ 216 h 7"/>
                <a:gd name="T2" fmla="*/ 1296 w 8"/>
                <a:gd name="T3" fmla="*/ 1296 h 7"/>
                <a:gd name="T4" fmla="*/ 432 w 8"/>
                <a:gd name="T5" fmla="*/ 1296 h 7"/>
                <a:gd name="T6" fmla="*/ 216 w 8"/>
                <a:gd name="T7" fmla="*/ 216 h 7"/>
                <a:gd name="T8" fmla="*/ 1296 w 8"/>
                <a:gd name="T9" fmla="*/ 216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7"/>
                <a:gd name="T17" fmla="*/ 8 w 8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7">
                  <a:moveTo>
                    <a:pt x="6" y="1"/>
                  </a:moveTo>
                  <a:cubicBezTo>
                    <a:pt x="8" y="2"/>
                    <a:pt x="8" y="5"/>
                    <a:pt x="6" y="6"/>
                  </a:cubicBezTo>
                  <a:cubicBezTo>
                    <a:pt x="5" y="7"/>
                    <a:pt x="3" y="7"/>
                    <a:pt x="2" y="6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5" y="0"/>
                    <a:pt x="6" y="1"/>
                  </a:cubicBezTo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25" name="Freeform 26">
              <a:extLst>
                <a:ext uri="{FF2B5EF4-FFF2-40B4-BE49-F238E27FC236}">
                  <a16:creationId xmlns:a16="http://schemas.microsoft.com/office/drawing/2014/main" id="{955CBEC9-C580-0D6D-0E68-439C51205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8" y="2652"/>
              <a:ext cx="24" cy="42"/>
            </a:xfrm>
            <a:custGeom>
              <a:avLst/>
              <a:gdLst>
                <a:gd name="T0" fmla="*/ 12 w 24"/>
                <a:gd name="T1" fmla="*/ 42 h 42"/>
                <a:gd name="T2" fmla="*/ 12 w 24"/>
                <a:gd name="T3" fmla="*/ 42 h 42"/>
                <a:gd name="T4" fmla="*/ 18 w 24"/>
                <a:gd name="T5" fmla="*/ 36 h 42"/>
                <a:gd name="T6" fmla="*/ 18 w 24"/>
                <a:gd name="T7" fmla="*/ 30 h 42"/>
                <a:gd name="T8" fmla="*/ 24 w 24"/>
                <a:gd name="T9" fmla="*/ 24 h 42"/>
                <a:gd name="T10" fmla="*/ 24 w 24"/>
                <a:gd name="T11" fmla="*/ 18 h 42"/>
                <a:gd name="T12" fmla="*/ 24 w 24"/>
                <a:gd name="T13" fmla="*/ 18 h 42"/>
                <a:gd name="T14" fmla="*/ 18 w 24"/>
                <a:gd name="T15" fmla="*/ 12 h 42"/>
                <a:gd name="T16" fmla="*/ 18 w 24"/>
                <a:gd name="T17" fmla="*/ 6 h 42"/>
                <a:gd name="T18" fmla="*/ 12 w 24"/>
                <a:gd name="T19" fmla="*/ 0 h 42"/>
                <a:gd name="T20" fmla="*/ 0 w 24"/>
                <a:gd name="T21" fmla="*/ 12 h 42"/>
                <a:gd name="T22" fmla="*/ 6 w 24"/>
                <a:gd name="T23" fmla="*/ 12 h 42"/>
                <a:gd name="T24" fmla="*/ 6 w 24"/>
                <a:gd name="T25" fmla="*/ 18 h 42"/>
                <a:gd name="T26" fmla="*/ 6 w 24"/>
                <a:gd name="T27" fmla="*/ 18 h 42"/>
                <a:gd name="T28" fmla="*/ 6 w 24"/>
                <a:gd name="T29" fmla="*/ 24 h 42"/>
                <a:gd name="T30" fmla="*/ 6 w 24"/>
                <a:gd name="T31" fmla="*/ 24 h 42"/>
                <a:gd name="T32" fmla="*/ 6 w 24"/>
                <a:gd name="T33" fmla="*/ 24 h 42"/>
                <a:gd name="T34" fmla="*/ 6 w 24"/>
                <a:gd name="T35" fmla="*/ 30 h 42"/>
                <a:gd name="T36" fmla="*/ 0 w 24"/>
                <a:gd name="T37" fmla="*/ 30 h 42"/>
                <a:gd name="T38" fmla="*/ 0 w 24"/>
                <a:gd name="T39" fmla="*/ 30 h 42"/>
                <a:gd name="T40" fmla="*/ 12 w 24"/>
                <a:gd name="T41" fmla="*/ 42 h 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42"/>
                <a:gd name="T65" fmla="*/ 24 w 24"/>
                <a:gd name="T66" fmla="*/ 42 h 4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42">
                  <a:moveTo>
                    <a:pt x="12" y="42"/>
                  </a:moveTo>
                  <a:lnTo>
                    <a:pt x="12" y="42"/>
                  </a:lnTo>
                  <a:lnTo>
                    <a:pt x="18" y="36"/>
                  </a:lnTo>
                  <a:lnTo>
                    <a:pt x="18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2" y="0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0" y="30"/>
                  </a:lnTo>
                  <a:lnTo>
                    <a:pt x="12" y="4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26" name="Freeform 27">
              <a:extLst>
                <a:ext uri="{FF2B5EF4-FFF2-40B4-BE49-F238E27FC236}">
                  <a16:creationId xmlns:a16="http://schemas.microsoft.com/office/drawing/2014/main" id="{1D0D8655-BB20-B73E-C67F-66C6EFDCC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" y="2682"/>
              <a:ext cx="36" cy="18"/>
            </a:xfrm>
            <a:custGeom>
              <a:avLst/>
              <a:gdLst>
                <a:gd name="T0" fmla="*/ 0 w 36"/>
                <a:gd name="T1" fmla="*/ 12 h 18"/>
                <a:gd name="T2" fmla="*/ 0 w 36"/>
                <a:gd name="T3" fmla="*/ 12 h 18"/>
                <a:gd name="T4" fmla="*/ 0 w 36"/>
                <a:gd name="T5" fmla="*/ 18 h 18"/>
                <a:gd name="T6" fmla="*/ 6 w 36"/>
                <a:gd name="T7" fmla="*/ 18 h 18"/>
                <a:gd name="T8" fmla="*/ 12 w 36"/>
                <a:gd name="T9" fmla="*/ 18 h 18"/>
                <a:gd name="T10" fmla="*/ 18 w 36"/>
                <a:gd name="T11" fmla="*/ 18 h 18"/>
                <a:gd name="T12" fmla="*/ 24 w 36"/>
                <a:gd name="T13" fmla="*/ 18 h 18"/>
                <a:gd name="T14" fmla="*/ 30 w 36"/>
                <a:gd name="T15" fmla="*/ 18 h 18"/>
                <a:gd name="T16" fmla="*/ 36 w 36"/>
                <a:gd name="T17" fmla="*/ 18 h 18"/>
                <a:gd name="T18" fmla="*/ 36 w 36"/>
                <a:gd name="T19" fmla="*/ 12 h 18"/>
                <a:gd name="T20" fmla="*/ 24 w 36"/>
                <a:gd name="T21" fmla="*/ 0 h 18"/>
                <a:gd name="T22" fmla="*/ 24 w 36"/>
                <a:gd name="T23" fmla="*/ 0 h 18"/>
                <a:gd name="T24" fmla="*/ 24 w 36"/>
                <a:gd name="T25" fmla="*/ 0 h 18"/>
                <a:gd name="T26" fmla="*/ 18 w 36"/>
                <a:gd name="T27" fmla="*/ 0 h 18"/>
                <a:gd name="T28" fmla="*/ 18 w 36"/>
                <a:gd name="T29" fmla="*/ 6 h 18"/>
                <a:gd name="T30" fmla="*/ 18 w 36"/>
                <a:gd name="T31" fmla="*/ 0 h 18"/>
                <a:gd name="T32" fmla="*/ 12 w 36"/>
                <a:gd name="T33" fmla="*/ 0 h 18"/>
                <a:gd name="T34" fmla="*/ 12 w 36"/>
                <a:gd name="T35" fmla="*/ 0 h 18"/>
                <a:gd name="T36" fmla="*/ 12 w 36"/>
                <a:gd name="T37" fmla="*/ 0 h 18"/>
                <a:gd name="T38" fmla="*/ 12 w 36"/>
                <a:gd name="T39" fmla="*/ 0 h 18"/>
                <a:gd name="T40" fmla="*/ 0 w 36"/>
                <a:gd name="T41" fmla="*/ 12 h 1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6"/>
                <a:gd name="T64" fmla="*/ 0 h 18"/>
                <a:gd name="T65" fmla="*/ 36 w 36"/>
                <a:gd name="T66" fmla="*/ 18 h 1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6" h="18">
                  <a:moveTo>
                    <a:pt x="0" y="12"/>
                  </a:moveTo>
                  <a:lnTo>
                    <a:pt x="0" y="12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6" y="18"/>
                  </a:lnTo>
                  <a:lnTo>
                    <a:pt x="36" y="12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27" name="Freeform 28">
              <a:extLst>
                <a:ext uri="{FF2B5EF4-FFF2-40B4-BE49-F238E27FC236}">
                  <a16:creationId xmlns:a16="http://schemas.microsoft.com/office/drawing/2014/main" id="{BC67480C-C7BF-55D9-59B3-33C38BA64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2" y="2652"/>
              <a:ext cx="24" cy="42"/>
            </a:xfrm>
            <a:custGeom>
              <a:avLst/>
              <a:gdLst>
                <a:gd name="T0" fmla="*/ 6 w 24"/>
                <a:gd name="T1" fmla="*/ 0 h 42"/>
                <a:gd name="T2" fmla="*/ 6 w 24"/>
                <a:gd name="T3" fmla="*/ 0 h 42"/>
                <a:gd name="T4" fmla="*/ 6 w 24"/>
                <a:gd name="T5" fmla="*/ 6 h 42"/>
                <a:gd name="T6" fmla="*/ 0 w 24"/>
                <a:gd name="T7" fmla="*/ 12 h 42"/>
                <a:gd name="T8" fmla="*/ 0 w 24"/>
                <a:gd name="T9" fmla="*/ 18 h 42"/>
                <a:gd name="T10" fmla="*/ 0 w 24"/>
                <a:gd name="T11" fmla="*/ 24 h 42"/>
                <a:gd name="T12" fmla="*/ 0 w 24"/>
                <a:gd name="T13" fmla="*/ 30 h 42"/>
                <a:gd name="T14" fmla="*/ 6 w 24"/>
                <a:gd name="T15" fmla="*/ 30 h 42"/>
                <a:gd name="T16" fmla="*/ 6 w 24"/>
                <a:gd name="T17" fmla="*/ 36 h 42"/>
                <a:gd name="T18" fmla="*/ 12 w 24"/>
                <a:gd name="T19" fmla="*/ 42 h 42"/>
                <a:gd name="T20" fmla="*/ 24 w 24"/>
                <a:gd name="T21" fmla="*/ 30 h 42"/>
                <a:gd name="T22" fmla="*/ 18 w 24"/>
                <a:gd name="T23" fmla="*/ 30 h 42"/>
                <a:gd name="T24" fmla="*/ 18 w 24"/>
                <a:gd name="T25" fmla="*/ 24 h 42"/>
                <a:gd name="T26" fmla="*/ 18 w 24"/>
                <a:gd name="T27" fmla="*/ 24 h 42"/>
                <a:gd name="T28" fmla="*/ 18 w 24"/>
                <a:gd name="T29" fmla="*/ 24 h 42"/>
                <a:gd name="T30" fmla="*/ 18 w 24"/>
                <a:gd name="T31" fmla="*/ 18 h 42"/>
                <a:gd name="T32" fmla="*/ 18 w 24"/>
                <a:gd name="T33" fmla="*/ 18 h 42"/>
                <a:gd name="T34" fmla="*/ 18 w 24"/>
                <a:gd name="T35" fmla="*/ 18 h 42"/>
                <a:gd name="T36" fmla="*/ 24 w 24"/>
                <a:gd name="T37" fmla="*/ 12 h 42"/>
                <a:gd name="T38" fmla="*/ 24 w 24"/>
                <a:gd name="T39" fmla="*/ 12 h 42"/>
                <a:gd name="T40" fmla="*/ 6 w 24"/>
                <a:gd name="T41" fmla="*/ 0 h 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42"/>
                <a:gd name="T65" fmla="*/ 24 w 24"/>
                <a:gd name="T66" fmla="*/ 42 h 4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42">
                  <a:moveTo>
                    <a:pt x="6" y="0"/>
                  </a:moveTo>
                  <a:lnTo>
                    <a:pt x="6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24" y="30"/>
                  </a:lnTo>
                  <a:lnTo>
                    <a:pt x="18" y="30"/>
                  </a:lnTo>
                  <a:lnTo>
                    <a:pt x="18" y="24"/>
                  </a:lnTo>
                  <a:lnTo>
                    <a:pt x="18" y="18"/>
                  </a:lnTo>
                  <a:lnTo>
                    <a:pt x="24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28" name="Freeform 29">
              <a:extLst>
                <a:ext uri="{FF2B5EF4-FFF2-40B4-BE49-F238E27FC236}">
                  <a16:creationId xmlns:a16="http://schemas.microsoft.com/office/drawing/2014/main" id="{DC5DB47B-5448-090A-3F27-357EB0F36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8" y="2646"/>
              <a:ext cx="42" cy="18"/>
            </a:xfrm>
            <a:custGeom>
              <a:avLst/>
              <a:gdLst>
                <a:gd name="T0" fmla="*/ 42 w 42"/>
                <a:gd name="T1" fmla="*/ 6 h 18"/>
                <a:gd name="T2" fmla="*/ 42 w 42"/>
                <a:gd name="T3" fmla="*/ 6 h 18"/>
                <a:gd name="T4" fmla="*/ 36 w 42"/>
                <a:gd name="T5" fmla="*/ 6 h 18"/>
                <a:gd name="T6" fmla="*/ 36 w 42"/>
                <a:gd name="T7" fmla="*/ 0 h 18"/>
                <a:gd name="T8" fmla="*/ 30 w 42"/>
                <a:gd name="T9" fmla="*/ 0 h 18"/>
                <a:gd name="T10" fmla="*/ 24 w 42"/>
                <a:gd name="T11" fmla="*/ 0 h 18"/>
                <a:gd name="T12" fmla="*/ 18 w 42"/>
                <a:gd name="T13" fmla="*/ 0 h 18"/>
                <a:gd name="T14" fmla="*/ 12 w 42"/>
                <a:gd name="T15" fmla="*/ 0 h 18"/>
                <a:gd name="T16" fmla="*/ 6 w 42"/>
                <a:gd name="T17" fmla="*/ 6 h 18"/>
                <a:gd name="T18" fmla="*/ 0 w 42"/>
                <a:gd name="T19" fmla="*/ 6 h 18"/>
                <a:gd name="T20" fmla="*/ 18 w 42"/>
                <a:gd name="T21" fmla="*/ 18 h 18"/>
                <a:gd name="T22" fmla="*/ 18 w 42"/>
                <a:gd name="T23" fmla="*/ 18 h 18"/>
                <a:gd name="T24" fmla="*/ 18 w 42"/>
                <a:gd name="T25" fmla="*/ 18 h 18"/>
                <a:gd name="T26" fmla="*/ 24 w 42"/>
                <a:gd name="T27" fmla="*/ 18 h 18"/>
                <a:gd name="T28" fmla="*/ 24 w 42"/>
                <a:gd name="T29" fmla="*/ 18 h 18"/>
                <a:gd name="T30" fmla="*/ 24 w 42"/>
                <a:gd name="T31" fmla="*/ 18 h 18"/>
                <a:gd name="T32" fmla="*/ 30 w 42"/>
                <a:gd name="T33" fmla="*/ 18 h 18"/>
                <a:gd name="T34" fmla="*/ 30 w 42"/>
                <a:gd name="T35" fmla="*/ 18 h 18"/>
                <a:gd name="T36" fmla="*/ 30 w 42"/>
                <a:gd name="T37" fmla="*/ 18 h 18"/>
                <a:gd name="T38" fmla="*/ 30 w 42"/>
                <a:gd name="T39" fmla="*/ 18 h 18"/>
                <a:gd name="T40" fmla="*/ 42 w 42"/>
                <a:gd name="T41" fmla="*/ 6 h 1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"/>
                <a:gd name="T64" fmla="*/ 0 h 18"/>
                <a:gd name="T65" fmla="*/ 42 w 42"/>
                <a:gd name="T66" fmla="*/ 18 h 1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" h="18">
                  <a:moveTo>
                    <a:pt x="42" y="6"/>
                  </a:moveTo>
                  <a:lnTo>
                    <a:pt x="42" y="6"/>
                  </a:lnTo>
                  <a:lnTo>
                    <a:pt x="36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42" y="6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29" name="Freeform 30">
              <a:extLst>
                <a:ext uri="{FF2B5EF4-FFF2-40B4-BE49-F238E27FC236}">
                  <a16:creationId xmlns:a16="http://schemas.microsoft.com/office/drawing/2014/main" id="{935C20F5-CBE8-13F4-8DD2-17223C64A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8" y="2628"/>
              <a:ext cx="90" cy="138"/>
            </a:xfrm>
            <a:custGeom>
              <a:avLst/>
              <a:gdLst>
                <a:gd name="T0" fmla="*/ 18 w 90"/>
                <a:gd name="T1" fmla="*/ 138 h 138"/>
                <a:gd name="T2" fmla="*/ 90 w 90"/>
                <a:gd name="T3" fmla="*/ 12 h 138"/>
                <a:gd name="T4" fmla="*/ 72 w 90"/>
                <a:gd name="T5" fmla="*/ 0 h 138"/>
                <a:gd name="T6" fmla="*/ 0 w 90"/>
                <a:gd name="T7" fmla="*/ 126 h 138"/>
                <a:gd name="T8" fmla="*/ 18 w 90"/>
                <a:gd name="T9" fmla="*/ 138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0"/>
                <a:gd name="T16" fmla="*/ 0 h 138"/>
                <a:gd name="T17" fmla="*/ 90 w 90"/>
                <a:gd name="T18" fmla="*/ 138 h 1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0" h="138">
                  <a:moveTo>
                    <a:pt x="18" y="138"/>
                  </a:moveTo>
                  <a:lnTo>
                    <a:pt x="90" y="12"/>
                  </a:lnTo>
                  <a:lnTo>
                    <a:pt x="72" y="0"/>
                  </a:lnTo>
                  <a:lnTo>
                    <a:pt x="0" y="126"/>
                  </a:lnTo>
                  <a:lnTo>
                    <a:pt x="18" y="13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30" name="Freeform 31">
              <a:extLst>
                <a:ext uri="{FF2B5EF4-FFF2-40B4-BE49-F238E27FC236}">
                  <a16:creationId xmlns:a16="http://schemas.microsoft.com/office/drawing/2014/main" id="{A2139B66-1C6D-2EB7-F193-FF4C4EEE9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2592"/>
              <a:ext cx="48" cy="48"/>
            </a:xfrm>
            <a:custGeom>
              <a:avLst/>
              <a:gdLst>
                <a:gd name="T0" fmla="*/ 216 w 8"/>
                <a:gd name="T1" fmla="*/ 648 h 8"/>
                <a:gd name="T2" fmla="*/ 648 w 8"/>
                <a:gd name="T3" fmla="*/ 1512 h 8"/>
                <a:gd name="T4" fmla="*/ 1512 w 8"/>
                <a:gd name="T5" fmla="*/ 1296 h 8"/>
                <a:gd name="T6" fmla="*/ 1296 w 8"/>
                <a:gd name="T7" fmla="*/ 216 h 8"/>
                <a:gd name="T8" fmla="*/ 216 w 8"/>
                <a:gd name="T9" fmla="*/ 64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8"/>
                <a:gd name="T17" fmla="*/ 8 w 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8">
                  <a:moveTo>
                    <a:pt x="1" y="3"/>
                  </a:moveTo>
                  <a:cubicBezTo>
                    <a:pt x="0" y="4"/>
                    <a:pt x="1" y="6"/>
                    <a:pt x="3" y="7"/>
                  </a:cubicBezTo>
                  <a:cubicBezTo>
                    <a:pt x="4" y="8"/>
                    <a:pt x="6" y="8"/>
                    <a:pt x="7" y="6"/>
                  </a:cubicBezTo>
                  <a:cubicBezTo>
                    <a:pt x="8" y="4"/>
                    <a:pt x="8" y="2"/>
                    <a:pt x="6" y="1"/>
                  </a:cubicBezTo>
                  <a:cubicBezTo>
                    <a:pt x="4" y="0"/>
                    <a:pt x="2" y="1"/>
                    <a:pt x="1" y="3"/>
                  </a:cubicBezTo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31" name="Freeform 32">
              <a:extLst>
                <a:ext uri="{FF2B5EF4-FFF2-40B4-BE49-F238E27FC236}">
                  <a16:creationId xmlns:a16="http://schemas.microsoft.com/office/drawing/2014/main" id="{D90F9259-D3E6-3C59-8DC8-CD192BC4CA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2604"/>
              <a:ext cx="18" cy="36"/>
            </a:xfrm>
            <a:custGeom>
              <a:avLst/>
              <a:gdLst>
                <a:gd name="T0" fmla="*/ 18 w 18"/>
                <a:gd name="T1" fmla="*/ 24 h 36"/>
                <a:gd name="T2" fmla="*/ 18 w 18"/>
                <a:gd name="T3" fmla="*/ 24 h 36"/>
                <a:gd name="T4" fmla="*/ 18 w 18"/>
                <a:gd name="T5" fmla="*/ 24 h 36"/>
                <a:gd name="T6" fmla="*/ 18 w 18"/>
                <a:gd name="T7" fmla="*/ 18 h 36"/>
                <a:gd name="T8" fmla="*/ 18 w 18"/>
                <a:gd name="T9" fmla="*/ 18 h 36"/>
                <a:gd name="T10" fmla="*/ 12 w 18"/>
                <a:gd name="T11" fmla="*/ 18 h 36"/>
                <a:gd name="T12" fmla="*/ 12 w 18"/>
                <a:gd name="T13" fmla="*/ 12 h 36"/>
                <a:gd name="T14" fmla="*/ 12 w 18"/>
                <a:gd name="T15" fmla="*/ 12 h 36"/>
                <a:gd name="T16" fmla="*/ 12 w 18"/>
                <a:gd name="T17" fmla="*/ 12 h 36"/>
                <a:gd name="T18" fmla="*/ 18 w 18"/>
                <a:gd name="T19" fmla="*/ 6 h 36"/>
                <a:gd name="T20" fmla="*/ 0 w 18"/>
                <a:gd name="T21" fmla="*/ 0 h 36"/>
                <a:gd name="T22" fmla="*/ 0 w 18"/>
                <a:gd name="T23" fmla="*/ 6 h 36"/>
                <a:gd name="T24" fmla="*/ 0 w 18"/>
                <a:gd name="T25" fmla="*/ 12 h 36"/>
                <a:gd name="T26" fmla="*/ 0 w 18"/>
                <a:gd name="T27" fmla="*/ 18 h 36"/>
                <a:gd name="T28" fmla="*/ 0 w 18"/>
                <a:gd name="T29" fmla="*/ 18 h 36"/>
                <a:gd name="T30" fmla="*/ 0 w 18"/>
                <a:gd name="T31" fmla="*/ 24 h 36"/>
                <a:gd name="T32" fmla="*/ 0 w 18"/>
                <a:gd name="T33" fmla="*/ 30 h 36"/>
                <a:gd name="T34" fmla="*/ 6 w 18"/>
                <a:gd name="T35" fmla="*/ 36 h 36"/>
                <a:gd name="T36" fmla="*/ 12 w 18"/>
                <a:gd name="T37" fmla="*/ 36 h 36"/>
                <a:gd name="T38" fmla="*/ 12 w 18"/>
                <a:gd name="T39" fmla="*/ 36 h 36"/>
                <a:gd name="T40" fmla="*/ 18 w 18"/>
                <a:gd name="T41" fmla="*/ 24 h 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8"/>
                <a:gd name="T64" fmla="*/ 0 h 36"/>
                <a:gd name="T65" fmla="*/ 18 w 18"/>
                <a:gd name="T66" fmla="*/ 36 h 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8" h="36">
                  <a:moveTo>
                    <a:pt x="18" y="24"/>
                  </a:moveTo>
                  <a:lnTo>
                    <a:pt x="18" y="24"/>
                  </a:lnTo>
                  <a:lnTo>
                    <a:pt x="18" y="18"/>
                  </a:lnTo>
                  <a:lnTo>
                    <a:pt x="12" y="18"/>
                  </a:lnTo>
                  <a:lnTo>
                    <a:pt x="12" y="12"/>
                  </a:lnTo>
                  <a:lnTo>
                    <a:pt x="18" y="6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6" y="36"/>
                  </a:lnTo>
                  <a:lnTo>
                    <a:pt x="12" y="36"/>
                  </a:lnTo>
                  <a:lnTo>
                    <a:pt x="18" y="2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32" name="Freeform 33">
              <a:extLst>
                <a:ext uri="{FF2B5EF4-FFF2-40B4-BE49-F238E27FC236}">
                  <a16:creationId xmlns:a16="http://schemas.microsoft.com/office/drawing/2014/main" id="{F69DF42A-D92A-5A58-782E-F552328A7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6" y="2622"/>
              <a:ext cx="36" cy="24"/>
            </a:xfrm>
            <a:custGeom>
              <a:avLst/>
              <a:gdLst>
                <a:gd name="T0" fmla="*/ 24 w 36"/>
                <a:gd name="T1" fmla="*/ 0 h 24"/>
                <a:gd name="T2" fmla="*/ 24 w 36"/>
                <a:gd name="T3" fmla="*/ 0 h 24"/>
                <a:gd name="T4" fmla="*/ 24 w 36"/>
                <a:gd name="T5" fmla="*/ 6 h 24"/>
                <a:gd name="T6" fmla="*/ 18 w 36"/>
                <a:gd name="T7" fmla="*/ 6 h 24"/>
                <a:gd name="T8" fmla="*/ 18 w 36"/>
                <a:gd name="T9" fmla="*/ 6 h 24"/>
                <a:gd name="T10" fmla="*/ 18 w 36"/>
                <a:gd name="T11" fmla="*/ 6 h 24"/>
                <a:gd name="T12" fmla="*/ 12 w 36"/>
                <a:gd name="T13" fmla="*/ 6 h 24"/>
                <a:gd name="T14" fmla="*/ 12 w 36"/>
                <a:gd name="T15" fmla="*/ 6 h 24"/>
                <a:gd name="T16" fmla="*/ 12 w 36"/>
                <a:gd name="T17" fmla="*/ 6 h 24"/>
                <a:gd name="T18" fmla="*/ 6 w 36"/>
                <a:gd name="T19" fmla="*/ 6 h 24"/>
                <a:gd name="T20" fmla="*/ 0 w 36"/>
                <a:gd name="T21" fmla="*/ 18 h 24"/>
                <a:gd name="T22" fmla="*/ 6 w 36"/>
                <a:gd name="T23" fmla="*/ 24 h 24"/>
                <a:gd name="T24" fmla="*/ 12 w 36"/>
                <a:gd name="T25" fmla="*/ 24 h 24"/>
                <a:gd name="T26" fmla="*/ 18 w 36"/>
                <a:gd name="T27" fmla="*/ 24 h 24"/>
                <a:gd name="T28" fmla="*/ 18 w 36"/>
                <a:gd name="T29" fmla="*/ 24 h 24"/>
                <a:gd name="T30" fmla="*/ 24 w 36"/>
                <a:gd name="T31" fmla="*/ 24 h 24"/>
                <a:gd name="T32" fmla="*/ 30 w 36"/>
                <a:gd name="T33" fmla="*/ 18 h 24"/>
                <a:gd name="T34" fmla="*/ 36 w 36"/>
                <a:gd name="T35" fmla="*/ 12 h 24"/>
                <a:gd name="T36" fmla="*/ 36 w 36"/>
                <a:gd name="T37" fmla="*/ 12 h 24"/>
                <a:gd name="T38" fmla="*/ 36 w 36"/>
                <a:gd name="T39" fmla="*/ 12 h 24"/>
                <a:gd name="T40" fmla="*/ 24 w 36"/>
                <a:gd name="T41" fmla="*/ 0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6"/>
                <a:gd name="T64" fmla="*/ 0 h 24"/>
                <a:gd name="T65" fmla="*/ 36 w 36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6" h="24">
                  <a:moveTo>
                    <a:pt x="24" y="0"/>
                  </a:moveTo>
                  <a:lnTo>
                    <a:pt x="24" y="0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30" y="18"/>
                  </a:lnTo>
                  <a:lnTo>
                    <a:pt x="36" y="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33" name="Freeform 34">
              <a:extLst>
                <a:ext uri="{FF2B5EF4-FFF2-40B4-BE49-F238E27FC236}">
                  <a16:creationId xmlns:a16="http://schemas.microsoft.com/office/drawing/2014/main" id="{8006F914-9EA6-901B-340D-46D4BDC2F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4" y="2592"/>
              <a:ext cx="24" cy="42"/>
            </a:xfrm>
            <a:custGeom>
              <a:avLst/>
              <a:gdLst>
                <a:gd name="T0" fmla="*/ 0 w 24"/>
                <a:gd name="T1" fmla="*/ 18 h 42"/>
                <a:gd name="T2" fmla="*/ 0 w 24"/>
                <a:gd name="T3" fmla="*/ 18 h 42"/>
                <a:gd name="T4" fmla="*/ 6 w 24"/>
                <a:gd name="T5" fmla="*/ 18 h 42"/>
                <a:gd name="T6" fmla="*/ 6 w 24"/>
                <a:gd name="T7" fmla="*/ 18 h 42"/>
                <a:gd name="T8" fmla="*/ 6 w 24"/>
                <a:gd name="T9" fmla="*/ 18 h 42"/>
                <a:gd name="T10" fmla="*/ 6 w 24"/>
                <a:gd name="T11" fmla="*/ 24 h 42"/>
                <a:gd name="T12" fmla="*/ 6 w 24"/>
                <a:gd name="T13" fmla="*/ 24 h 42"/>
                <a:gd name="T14" fmla="*/ 6 w 24"/>
                <a:gd name="T15" fmla="*/ 30 h 42"/>
                <a:gd name="T16" fmla="*/ 6 w 24"/>
                <a:gd name="T17" fmla="*/ 30 h 42"/>
                <a:gd name="T18" fmla="*/ 6 w 24"/>
                <a:gd name="T19" fmla="*/ 30 h 42"/>
                <a:gd name="T20" fmla="*/ 18 w 24"/>
                <a:gd name="T21" fmla="*/ 42 h 42"/>
                <a:gd name="T22" fmla="*/ 24 w 24"/>
                <a:gd name="T23" fmla="*/ 36 h 42"/>
                <a:gd name="T24" fmla="*/ 24 w 24"/>
                <a:gd name="T25" fmla="*/ 30 h 42"/>
                <a:gd name="T26" fmla="*/ 24 w 24"/>
                <a:gd name="T27" fmla="*/ 24 h 42"/>
                <a:gd name="T28" fmla="*/ 24 w 24"/>
                <a:gd name="T29" fmla="*/ 18 h 42"/>
                <a:gd name="T30" fmla="*/ 24 w 24"/>
                <a:gd name="T31" fmla="*/ 12 h 42"/>
                <a:gd name="T32" fmla="*/ 18 w 24"/>
                <a:gd name="T33" fmla="*/ 6 h 42"/>
                <a:gd name="T34" fmla="*/ 18 w 24"/>
                <a:gd name="T35" fmla="*/ 6 h 42"/>
                <a:gd name="T36" fmla="*/ 12 w 24"/>
                <a:gd name="T37" fmla="*/ 0 h 42"/>
                <a:gd name="T38" fmla="*/ 12 w 24"/>
                <a:gd name="T39" fmla="*/ 0 h 42"/>
                <a:gd name="T40" fmla="*/ 0 w 24"/>
                <a:gd name="T41" fmla="*/ 18 h 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42"/>
                <a:gd name="T65" fmla="*/ 24 w 24"/>
                <a:gd name="T66" fmla="*/ 42 h 4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42">
                  <a:moveTo>
                    <a:pt x="0" y="18"/>
                  </a:moveTo>
                  <a:lnTo>
                    <a:pt x="0" y="18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18" y="42"/>
                  </a:lnTo>
                  <a:lnTo>
                    <a:pt x="24" y="36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34" name="Freeform 35">
              <a:extLst>
                <a:ext uri="{FF2B5EF4-FFF2-40B4-BE49-F238E27FC236}">
                  <a16:creationId xmlns:a16="http://schemas.microsoft.com/office/drawing/2014/main" id="{D2EA759B-094A-1F68-3D85-91AD2A866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2586"/>
              <a:ext cx="42" cy="24"/>
            </a:xfrm>
            <a:custGeom>
              <a:avLst/>
              <a:gdLst>
                <a:gd name="T0" fmla="*/ 18 w 42"/>
                <a:gd name="T1" fmla="*/ 24 h 24"/>
                <a:gd name="T2" fmla="*/ 18 w 42"/>
                <a:gd name="T3" fmla="*/ 24 h 24"/>
                <a:gd name="T4" fmla="*/ 18 w 42"/>
                <a:gd name="T5" fmla="*/ 24 h 24"/>
                <a:gd name="T6" fmla="*/ 18 w 42"/>
                <a:gd name="T7" fmla="*/ 24 h 24"/>
                <a:gd name="T8" fmla="*/ 18 w 42"/>
                <a:gd name="T9" fmla="*/ 24 h 24"/>
                <a:gd name="T10" fmla="*/ 24 w 42"/>
                <a:gd name="T11" fmla="*/ 18 h 24"/>
                <a:gd name="T12" fmla="*/ 24 w 42"/>
                <a:gd name="T13" fmla="*/ 18 h 24"/>
                <a:gd name="T14" fmla="*/ 30 w 42"/>
                <a:gd name="T15" fmla="*/ 18 h 24"/>
                <a:gd name="T16" fmla="*/ 30 w 42"/>
                <a:gd name="T17" fmla="*/ 18 h 24"/>
                <a:gd name="T18" fmla="*/ 30 w 42"/>
                <a:gd name="T19" fmla="*/ 24 h 24"/>
                <a:gd name="T20" fmla="*/ 42 w 42"/>
                <a:gd name="T21" fmla="*/ 6 h 24"/>
                <a:gd name="T22" fmla="*/ 36 w 42"/>
                <a:gd name="T23" fmla="*/ 6 h 24"/>
                <a:gd name="T24" fmla="*/ 30 w 42"/>
                <a:gd name="T25" fmla="*/ 6 h 24"/>
                <a:gd name="T26" fmla="*/ 24 w 42"/>
                <a:gd name="T27" fmla="*/ 0 h 24"/>
                <a:gd name="T28" fmla="*/ 18 w 42"/>
                <a:gd name="T29" fmla="*/ 6 h 24"/>
                <a:gd name="T30" fmla="*/ 12 w 42"/>
                <a:gd name="T31" fmla="*/ 6 h 24"/>
                <a:gd name="T32" fmla="*/ 6 w 42"/>
                <a:gd name="T33" fmla="*/ 6 h 24"/>
                <a:gd name="T34" fmla="*/ 6 w 42"/>
                <a:gd name="T35" fmla="*/ 12 h 24"/>
                <a:gd name="T36" fmla="*/ 0 w 42"/>
                <a:gd name="T37" fmla="*/ 18 h 24"/>
                <a:gd name="T38" fmla="*/ 0 w 42"/>
                <a:gd name="T39" fmla="*/ 18 h 24"/>
                <a:gd name="T40" fmla="*/ 18 w 42"/>
                <a:gd name="T41" fmla="*/ 24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"/>
                <a:gd name="T64" fmla="*/ 0 h 24"/>
                <a:gd name="T65" fmla="*/ 42 w 42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" h="24">
                  <a:moveTo>
                    <a:pt x="18" y="24"/>
                  </a:moveTo>
                  <a:lnTo>
                    <a:pt x="18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24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0" y="6"/>
                  </a:lnTo>
                  <a:lnTo>
                    <a:pt x="24" y="0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18" y="2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35" name="Freeform 36">
              <a:extLst>
                <a:ext uri="{FF2B5EF4-FFF2-40B4-BE49-F238E27FC236}">
                  <a16:creationId xmlns:a16="http://schemas.microsoft.com/office/drawing/2014/main" id="{BB64B034-A933-2E92-668D-BE48604F9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4" y="2634"/>
              <a:ext cx="90" cy="132"/>
            </a:xfrm>
            <a:custGeom>
              <a:avLst/>
              <a:gdLst>
                <a:gd name="T0" fmla="*/ 90 w 90"/>
                <a:gd name="T1" fmla="*/ 126 h 132"/>
                <a:gd name="T2" fmla="*/ 18 w 90"/>
                <a:gd name="T3" fmla="*/ 0 h 132"/>
                <a:gd name="T4" fmla="*/ 0 w 90"/>
                <a:gd name="T5" fmla="*/ 6 h 132"/>
                <a:gd name="T6" fmla="*/ 78 w 90"/>
                <a:gd name="T7" fmla="*/ 132 h 132"/>
                <a:gd name="T8" fmla="*/ 90 w 90"/>
                <a:gd name="T9" fmla="*/ 126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0"/>
                <a:gd name="T16" fmla="*/ 0 h 132"/>
                <a:gd name="T17" fmla="*/ 90 w 90"/>
                <a:gd name="T18" fmla="*/ 132 h 1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0" h="132">
                  <a:moveTo>
                    <a:pt x="90" y="126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78" y="132"/>
                  </a:lnTo>
                  <a:lnTo>
                    <a:pt x="90" y="126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36" name="Freeform 37">
              <a:extLst>
                <a:ext uri="{FF2B5EF4-FFF2-40B4-BE49-F238E27FC236}">
                  <a16:creationId xmlns:a16="http://schemas.microsoft.com/office/drawing/2014/main" id="{3E0EB07D-88E8-B51C-CFF5-C6CE45DE1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0" y="2598"/>
              <a:ext cx="48" cy="48"/>
            </a:xfrm>
            <a:custGeom>
              <a:avLst/>
              <a:gdLst>
                <a:gd name="T0" fmla="*/ 1512 w 8"/>
                <a:gd name="T1" fmla="*/ 432 h 8"/>
                <a:gd name="T2" fmla="*/ 1296 w 8"/>
                <a:gd name="T3" fmla="*/ 1512 h 8"/>
                <a:gd name="T4" fmla="*/ 216 w 8"/>
                <a:gd name="T5" fmla="*/ 1080 h 8"/>
                <a:gd name="T6" fmla="*/ 432 w 8"/>
                <a:gd name="T7" fmla="*/ 216 h 8"/>
                <a:gd name="T8" fmla="*/ 1512 w 8"/>
                <a:gd name="T9" fmla="*/ 43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8"/>
                <a:gd name="T17" fmla="*/ 8 w 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8">
                  <a:moveTo>
                    <a:pt x="7" y="2"/>
                  </a:moveTo>
                  <a:cubicBezTo>
                    <a:pt x="8" y="4"/>
                    <a:pt x="7" y="6"/>
                    <a:pt x="6" y="7"/>
                  </a:cubicBezTo>
                  <a:cubicBezTo>
                    <a:pt x="4" y="8"/>
                    <a:pt x="2" y="7"/>
                    <a:pt x="1" y="5"/>
                  </a:cubicBezTo>
                  <a:cubicBezTo>
                    <a:pt x="0" y="4"/>
                    <a:pt x="0" y="2"/>
                    <a:pt x="2" y="1"/>
                  </a:cubicBezTo>
                  <a:cubicBezTo>
                    <a:pt x="4" y="0"/>
                    <a:pt x="6" y="0"/>
                    <a:pt x="7" y="2"/>
                  </a:cubicBezTo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37" name="Freeform 38">
              <a:extLst>
                <a:ext uri="{FF2B5EF4-FFF2-40B4-BE49-F238E27FC236}">
                  <a16:creationId xmlns:a16="http://schemas.microsoft.com/office/drawing/2014/main" id="{EF08A3AA-31A3-19AB-2B10-E2555B95E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0" y="2604"/>
              <a:ext cx="24" cy="42"/>
            </a:xfrm>
            <a:custGeom>
              <a:avLst/>
              <a:gdLst>
                <a:gd name="T0" fmla="*/ 6 w 24"/>
                <a:gd name="T1" fmla="*/ 42 h 42"/>
                <a:gd name="T2" fmla="*/ 6 w 24"/>
                <a:gd name="T3" fmla="*/ 42 h 42"/>
                <a:gd name="T4" fmla="*/ 12 w 24"/>
                <a:gd name="T5" fmla="*/ 36 h 42"/>
                <a:gd name="T6" fmla="*/ 18 w 24"/>
                <a:gd name="T7" fmla="*/ 36 h 42"/>
                <a:gd name="T8" fmla="*/ 18 w 24"/>
                <a:gd name="T9" fmla="*/ 30 h 42"/>
                <a:gd name="T10" fmla="*/ 18 w 24"/>
                <a:gd name="T11" fmla="*/ 24 h 42"/>
                <a:gd name="T12" fmla="*/ 24 w 24"/>
                <a:gd name="T13" fmla="*/ 18 h 42"/>
                <a:gd name="T14" fmla="*/ 24 w 24"/>
                <a:gd name="T15" fmla="*/ 12 h 42"/>
                <a:gd name="T16" fmla="*/ 18 w 24"/>
                <a:gd name="T17" fmla="*/ 6 h 42"/>
                <a:gd name="T18" fmla="*/ 18 w 24"/>
                <a:gd name="T19" fmla="*/ 0 h 42"/>
                <a:gd name="T20" fmla="*/ 0 w 24"/>
                <a:gd name="T21" fmla="*/ 12 h 42"/>
                <a:gd name="T22" fmla="*/ 6 w 24"/>
                <a:gd name="T23" fmla="*/ 12 h 42"/>
                <a:gd name="T24" fmla="*/ 6 w 24"/>
                <a:gd name="T25" fmla="*/ 12 h 42"/>
                <a:gd name="T26" fmla="*/ 6 w 24"/>
                <a:gd name="T27" fmla="*/ 18 h 42"/>
                <a:gd name="T28" fmla="*/ 6 w 24"/>
                <a:gd name="T29" fmla="*/ 18 h 42"/>
                <a:gd name="T30" fmla="*/ 6 w 24"/>
                <a:gd name="T31" fmla="*/ 24 h 42"/>
                <a:gd name="T32" fmla="*/ 0 w 24"/>
                <a:gd name="T33" fmla="*/ 24 h 42"/>
                <a:gd name="T34" fmla="*/ 0 w 24"/>
                <a:gd name="T35" fmla="*/ 24 h 42"/>
                <a:gd name="T36" fmla="*/ 0 w 24"/>
                <a:gd name="T37" fmla="*/ 24 h 42"/>
                <a:gd name="T38" fmla="*/ 0 w 24"/>
                <a:gd name="T39" fmla="*/ 24 h 42"/>
                <a:gd name="T40" fmla="*/ 6 w 24"/>
                <a:gd name="T41" fmla="*/ 42 h 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42"/>
                <a:gd name="T65" fmla="*/ 24 w 24"/>
                <a:gd name="T66" fmla="*/ 42 h 4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42">
                  <a:moveTo>
                    <a:pt x="6" y="42"/>
                  </a:moveTo>
                  <a:lnTo>
                    <a:pt x="6" y="42"/>
                  </a:lnTo>
                  <a:lnTo>
                    <a:pt x="12" y="36"/>
                  </a:lnTo>
                  <a:lnTo>
                    <a:pt x="18" y="36"/>
                  </a:lnTo>
                  <a:lnTo>
                    <a:pt x="18" y="30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0" y="24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38" name="Freeform 39">
              <a:extLst>
                <a:ext uri="{FF2B5EF4-FFF2-40B4-BE49-F238E27FC236}">
                  <a16:creationId xmlns:a16="http://schemas.microsoft.com/office/drawing/2014/main" id="{7D09D7FE-1464-886B-7C6B-4FD288EAE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0" y="2628"/>
              <a:ext cx="36" cy="24"/>
            </a:xfrm>
            <a:custGeom>
              <a:avLst/>
              <a:gdLst>
                <a:gd name="T0" fmla="*/ 0 w 36"/>
                <a:gd name="T1" fmla="*/ 6 h 24"/>
                <a:gd name="T2" fmla="*/ 0 w 36"/>
                <a:gd name="T3" fmla="*/ 6 h 24"/>
                <a:gd name="T4" fmla="*/ 0 w 36"/>
                <a:gd name="T5" fmla="*/ 12 h 24"/>
                <a:gd name="T6" fmla="*/ 6 w 36"/>
                <a:gd name="T7" fmla="*/ 18 h 24"/>
                <a:gd name="T8" fmla="*/ 12 w 36"/>
                <a:gd name="T9" fmla="*/ 18 h 24"/>
                <a:gd name="T10" fmla="*/ 18 w 36"/>
                <a:gd name="T11" fmla="*/ 18 h 24"/>
                <a:gd name="T12" fmla="*/ 24 w 36"/>
                <a:gd name="T13" fmla="*/ 24 h 24"/>
                <a:gd name="T14" fmla="*/ 24 w 36"/>
                <a:gd name="T15" fmla="*/ 24 h 24"/>
                <a:gd name="T16" fmla="*/ 30 w 36"/>
                <a:gd name="T17" fmla="*/ 18 h 24"/>
                <a:gd name="T18" fmla="*/ 36 w 36"/>
                <a:gd name="T19" fmla="*/ 18 h 24"/>
                <a:gd name="T20" fmla="*/ 30 w 36"/>
                <a:gd name="T21" fmla="*/ 0 h 24"/>
                <a:gd name="T22" fmla="*/ 24 w 36"/>
                <a:gd name="T23" fmla="*/ 6 h 24"/>
                <a:gd name="T24" fmla="*/ 24 w 36"/>
                <a:gd name="T25" fmla="*/ 6 h 24"/>
                <a:gd name="T26" fmla="*/ 24 w 36"/>
                <a:gd name="T27" fmla="*/ 6 h 24"/>
                <a:gd name="T28" fmla="*/ 18 w 36"/>
                <a:gd name="T29" fmla="*/ 6 h 24"/>
                <a:gd name="T30" fmla="*/ 18 w 36"/>
                <a:gd name="T31" fmla="*/ 0 h 24"/>
                <a:gd name="T32" fmla="*/ 18 w 36"/>
                <a:gd name="T33" fmla="*/ 0 h 24"/>
                <a:gd name="T34" fmla="*/ 12 w 36"/>
                <a:gd name="T35" fmla="*/ 0 h 24"/>
                <a:gd name="T36" fmla="*/ 12 w 36"/>
                <a:gd name="T37" fmla="*/ 0 h 24"/>
                <a:gd name="T38" fmla="*/ 12 w 36"/>
                <a:gd name="T39" fmla="*/ 0 h 24"/>
                <a:gd name="T40" fmla="*/ 0 w 36"/>
                <a:gd name="T41" fmla="*/ 6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6"/>
                <a:gd name="T64" fmla="*/ 0 h 24"/>
                <a:gd name="T65" fmla="*/ 36 w 36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6" h="24">
                  <a:moveTo>
                    <a:pt x="0" y="6"/>
                  </a:moveTo>
                  <a:lnTo>
                    <a:pt x="0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8" y="18"/>
                  </a:lnTo>
                  <a:lnTo>
                    <a:pt x="24" y="24"/>
                  </a:lnTo>
                  <a:lnTo>
                    <a:pt x="30" y="18"/>
                  </a:lnTo>
                  <a:lnTo>
                    <a:pt x="36" y="18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39" name="Freeform 40">
              <a:extLst>
                <a:ext uri="{FF2B5EF4-FFF2-40B4-BE49-F238E27FC236}">
                  <a16:creationId xmlns:a16="http://schemas.microsoft.com/office/drawing/2014/main" id="{6D8A9E8A-927D-C3C2-1000-10CB363D8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4" y="2598"/>
              <a:ext cx="24" cy="36"/>
            </a:xfrm>
            <a:custGeom>
              <a:avLst/>
              <a:gdLst>
                <a:gd name="T0" fmla="*/ 12 w 24"/>
                <a:gd name="T1" fmla="*/ 0 h 36"/>
                <a:gd name="T2" fmla="*/ 12 w 24"/>
                <a:gd name="T3" fmla="*/ 0 h 36"/>
                <a:gd name="T4" fmla="*/ 12 w 24"/>
                <a:gd name="T5" fmla="*/ 0 h 36"/>
                <a:gd name="T6" fmla="*/ 6 w 24"/>
                <a:gd name="T7" fmla="*/ 6 h 36"/>
                <a:gd name="T8" fmla="*/ 0 w 24"/>
                <a:gd name="T9" fmla="*/ 12 h 36"/>
                <a:gd name="T10" fmla="*/ 0 w 24"/>
                <a:gd name="T11" fmla="*/ 18 h 36"/>
                <a:gd name="T12" fmla="*/ 0 w 24"/>
                <a:gd name="T13" fmla="*/ 18 h 36"/>
                <a:gd name="T14" fmla="*/ 0 w 24"/>
                <a:gd name="T15" fmla="*/ 24 h 36"/>
                <a:gd name="T16" fmla="*/ 0 w 24"/>
                <a:gd name="T17" fmla="*/ 30 h 36"/>
                <a:gd name="T18" fmla="*/ 6 w 24"/>
                <a:gd name="T19" fmla="*/ 36 h 36"/>
                <a:gd name="T20" fmla="*/ 18 w 24"/>
                <a:gd name="T21" fmla="*/ 30 h 36"/>
                <a:gd name="T22" fmla="*/ 18 w 24"/>
                <a:gd name="T23" fmla="*/ 24 h 36"/>
                <a:gd name="T24" fmla="*/ 18 w 24"/>
                <a:gd name="T25" fmla="*/ 24 h 36"/>
                <a:gd name="T26" fmla="*/ 18 w 24"/>
                <a:gd name="T27" fmla="*/ 24 h 36"/>
                <a:gd name="T28" fmla="*/ 18 w 24"/>
                <a:gd name="T29" fmla="*/ 18 h 36"/>
                <a:gd name="T30" fmla="*/ 18 w 24"/>
                <a:gd name="T31" fmla="*/ 18 h 36"/>
                <a:gd name="T32" fmla="*/ 18 w 24"/>
                <a:gd name="T33" fmla="*/ 18 h 36"/>
                <a:gd name="T34" fmla="*/ 18 w 24"/>
                <a:gd name="T35" fmla="*/ 12 h 36"/>
                <a:gd name="T36" fmla="*/ 24 w 24"/>
                <a:gd name="T37" fmla="*/ 12 h 36"/>
                <a:gd name="T38" fmla="*/ 24 w 24"/>
                <a:gd name="T39" fmla="*/ 12 h 36"/>
                <a:gd name="T40" fmla="*/ 12 w 24"/>
                <a:gd name="T41" fmla="*/ 0 h 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36"/>
                <a:gd name="T65" fmla="*/ 24 w 24"/>
                <a:gd name="T66" fmla="*/ 36 h 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36">
                  <a:moveTo>
                    <a:pt x="12" y="0"/>
                  </a:moveTo>
                  <a:lnTo>
                    <a:pt x="12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6" y="36"/>
                  </a:lnTo>
                  <a:lnTo>
                    <a:pt x="18" y="30"/>
                  </a:lnTo>
                  <a:lnTo>
                    <a:pt x="18" y="24"/>
                  </a:lnTo>
                  <a:lnTo>
                    <a:pt x="18" y="18"/>
                  </a:lnTo>
                  <a:lnTo>
                    <a:pt x="18" y="12"/>
                  </a:lnTo>
                  <a:lnTo>
                    <a:pt x="24" y="1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40" name="Freeform 41">
              <a:extLst>
                <a:ext uri="{FF2B5EF4-FFF2-40B4-BE49-F238E27FC236}">
                  <a16:creationId xmlns:a16="http://schemas.microsoft.com/office/drawing/2014/main" id="{804C4AFB-C1F2-3713-AAE8-86FBE6F3C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6" y="2592"/>
              <a:ext cx="42" cy="24"/>
            </a:xfrm>
            <a:custGeom>
              <a:avLst/>
              <a:gdLst>
                <a:gd name="T0" fmla="*/ 42 w 42"/>
                <a:gd name="T1" fmla="*/ 12 h 24"/>
                <a:gd name="T2" fmla="*/ 42 w 42"/>
                <a:gd name="T3" fmla="*/ 12 h 24"/>
                <a:gd name="T4" fmla="*/ 36 w 42"/>
                <a:gd name="T5" fmla="*/ 12 h 24"/>
                <a:gd name="T6" fmla="*/ 36 w 42"/>
                <a:gd name="T7" fmla="*/ 6 h 24"/>
                <a:gd name="T8" fmla="*/ 30 w 42"/>
                <a:gd name="T9" fmla="*/ 0 h 24"/>
                <a:gd name="T10" fmla="*/ 24 w 42"/>
                <a:gd name="T11" fmla="*/ 0 h 24"/>
                <a:gd name="T12" fmla="*/ 18 w 42"/>
                <a:gd name="T13" fmla="*/ 0 h 24"/>
                <a:gd name="T14" fmla="*/ 12 w 42"/>
                <a:gd name="T15" fmla="*/ 0 h 24"/>
                <a:gd name="T16" fmla="*/ 6 w 42"/>
                <a:gd name="T17" fmla="*/ 0 h 24"/>
                <a:gd name="T18" fmla="*/ 0 w 42"/>
                <a:gd name="T19" fmla="*/ 6 h 24"/>
                <a:gd name="T20" fmla="*/ 12 w 42"/>
                <a:gd name="T21" fmla="*/ 18 h 24"/>
                <a:gd name="T22" fmla="*/ 12 w 42"/>
                <a:gd name="T23" fmla="*/ 18 h 24"/>
                <a:gd name="T24" fmla="*/ 18 w 42"/>
                <a:gd name="T25" fmla="*/ 18 h 24"/>
                <a:gd name="T26" fmla="*/ 18 w 42"/>
                <a:gd name="T27" fmla="*/ 18 h 24"/>
                <a:gd name="T28" fmla="*/ 18 w 42"/>
                <a:gd name="T29" fmla="*/ 18 h 24"/>
                <a:gd name="T30" fmla="*/ 24 w 42"/>
                <a:gd name="T31" fmla="*/ 18 h 24"/>
                <a:gd name="T32" fmla="*/ 24 w 42"/>
                <a:gd name="T33" fmla="*/ 18 h 24"/>
                <a:gd name="T34" fmla="*/ 24 w 42"/>
                <a:gd name="T35" fmla="*/ 18 h 24"/>
                <a:gd name="T36" fmla="*/ 24 w 42"/>
                <a:gd name="T37" fmla="*/ 24 h 24"/>
                <a:gd name="T38" fmla="*/ 24 w 42"/>
                <a:gd name="T39" fmla="*/ 24 h 24"/>
                <a:gd name="T40" fmla="*/ 42 w 42"/>
                <a:gd name="T41" fmla="*/ 12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"/>
                <a:gd name="T64" fmla="*/ 0 h 24"/>
                <a:gd name="T65" fmla="*/ 42 w 42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" h="24">
                  <a:moveTo>
                    <a:pt x="42" y="12"/>
                  </a:moveTo>
                  <a:lnTo>
                    <a:pt x="42" y="12"/>
                  </a:lnTo>
                  <a:lnTo>
                    <a:pt x="36" y="12"/>
                  </a:lnTo>
                  <a:lnTo>
                    <a:pt x="36" y="6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12" y="18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24" y="24"/>
                  </a:lnTo>
                  <a:lnTo>
                    <a:pt x="42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41" name="Freeform 42">
              <a:extLst>
                <a:ext uri="{FF2B5EF4-FFF2-40B4-BE49-F238E27FC236}">
                  <a16:creationId xmlns:a16="http://schemas.microsoft.com/office/drawing/2014/main" id="{FC8789B4-ED2E-30F7-D8B0-3E4979340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2" y="2604"/>
              <a:ext cx="42" cy="150"/>
            </a:xfrm>
            <a:custGeom>
              <a:avLst/>
              <a:gdLst>
                <a:gd name="T0" fmla="*/ 18 w 42"/>
                <a:gd name="T1" fmla="*/ 150 h 150"/>
                <a:gd name="T2" fmla="*/ 42 w 42"/>
                <a:gd name="T3" fmla="*/ 6 h 150"/>
                <a:gd name="T4" fmla="*/ 24 w 42"/>
                <a:gd name="T5" fmla="*/ 0 h 150"/>
                <a:gd name="T6" fmla="*/ 0 w 42"/>
                <a:gd name="T7" fmla="*/ 144 h 150"/>
                <a:gd name="T8" fmla="*/ 18 w 42"/>
                <a:gd name="T9" fmla="*/ 150 h 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150"/>
                <a:gd name="T17" fmla="*/ 42 w 42"/>
                <a:gd name="T18" fmla="*/ 150 h 1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150">
                  <a:moveTo>
                    <a:pt x="18" y="150"/>
                  </a:moveTo>
                  <a:lnTo>
                    <a:pt x="42" y="6"/>
                  </a:lnTo>
                  <a:lnTo>
                    <a:pt x="24" y="0"/>
                  </a:lnTo>
                  <a:lnTo>
                    <a:pt x="0" y="144"/>
                  </a:lnTo>
                  <a:lnTo>
                    <a:pt x="18" y="15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42" name="Freeform 43">
              <a:extLst>
                <a:ext uri="{FF2B5EF4-FFF2-40B4-BE49-F238E27FC236}">
                  <a16:creationId xmlns:a16="http://schemas.microsoft.com/office/drawing/2014/main" id="{432F10F9-6B68-2FAB-239B-D2A053D24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" y="2568"/>
              <a:ext cx="42" cy="42"/>
            </a:xfrm>
            <a:custGeom>
              <a:avLst/>
              <a:gdLst>
                <a:gd name="T0" fmla="*/ 0 w 7"/>
                <a:gd name="T1" fmla="*/ 648 h 7"/>
                <a:gd name="T2" fmla="*/ 648 w 7"/>
                <a:gd name="T3" fmla="*/ 1512 h 7"/>
                <a:gd name="T4" fmla="*/ 1512 w 7"/>
                <a:gd name="T5" fmla="*/ 864 h 7"/>
                <a:gd name="T6" fmla="*/ 864 w 7"/>
                <a:gd name="T7" fmla="*/ 0 h 7"/>
                <a:gd name="T8" fmla="*/ 0 w 7"/>
                <a:gd name="T9" fmla="*/ 648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7"/>
                <a:gd name="T17" fmla="*/ 7 w 7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7">
                  <a:moveTo>
                    <a:pt x="0" y="3"/>
                  </a:moveTo>
                  <a:cubicBezTo>
                    <a:pt x="0" y="5"/>
                    <a:pt x="1" y="6"/>
                    <a:pt x="3" y="7"/>
                  </a:cubicBezTo>
                  <a:cubicBezTo>
                    <a:pt x="4" y="7"/>
                    <a:pt x="6" y="6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43" name="Freeform 44">
              <a:extLst>
                <a:ext uri="{FF2B5EF4-FFF2-40B4-BE49-F238E27FC236}">
                  <a16:creationId xmlns:a16="http://schemas.microsoft.com/office/drawing/2014/main" id="{66BB02CA-2105-E49E-A70A-DB301D089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8" y="2586"/>
              <a:ext cx="30" cy="30"/>
            </a:xfrm>
            <a:custGeom>
              <a:avLst/>
              <a:gdLst>
                <a:gd name="T0" fmla="*/ 30 w 30"/>
                <a:gd name="T1" fmla="*/ 12 h 30"/>
                <a:gd name="T2" fmla="*/ 30 w 30"/>
                <a:gd name="T3" fmla="*/ 12 h 30"/>
                <a:gd name="T4" fmla="*/ 30 w 30"/>
                <a:gd name="T5" fmla="*/ 12 h 30"/>
                <a:gd name="T6" fmla="*/ 24 w 30"/>
                <a:gd name="T7" fmla="*/ 12 h 30"/>
                <a:gd name="T8" fmla="*/ 24 w 30"/>
                <a:gd name="T9" fmla="*/ 12 h 30"/>
                <a:gd name="T10" fmla="*/ 24 w 30"/>
                <a:gd name="T11" fmla="*/ 6 h 30"/>
                <a:gd name="T12" fmla="*/ 18 w 30"/>
                <a:gd name="T13" fmla="*/ 6 h 30"/>
                <a:gd name="T14" fmla="*/ 18 w 30"/>
                <a:gd name="T15" fmla="*/ 6 h 30"/>
                <a:gd name="T16" fmla="*/ 18 w 30"/>
                <a:gd name="T17" fmla="*/ 0 h 30"/>
                <a:gd name="T18" fmla="*/ 18 w 30"/>
                <a:gd name="T19" fmla="*/ 0 h 30"/>
                <a:gd name="T20" fmla="*/ 0 w 30"/>
                <a:gd name="T21" fmla="*/ 0 h 30"/>
                <a:gd name="T22" fmla="*/ 0 w 30"/>
                <a:gd name="T23" fmla="*/ 6 h 30"/>
                <a:gd name="T24" fmla="*/ 6 w 30"/>
                <a:gd name="T25" fmla="*/ 6 h 30"/>
                <a:gd name="T26" fmla="*/ 6 w 30"/>
                <a:gd name="T27" fmla="*/ 12 h 30"/>
                <a:gd name="T28" fmla="*/ 6 w 30"/>
                <a:gd name="T29" fmla="*/ 18 h 30"/>
                <a:gd name="T30" fmla="*/ 12 w 30"/>
                <a:gd name="T31" fmla="*/ 24 h 30"/>
                <a:gd name="T32" fmla="*/ 18 w 30"/>
                <a:gd name="T33" fmla="*/ 24 h 30"/>
                <a:gd name="T34" fmla="*/ 18 w 30"/>
                <a:gd name="T35" fmla="*/ 30 h 30"/>
                <a:gd name="T36" fmla="*/ 24 w 30"/>
                <a:gd name="T37" fmla="*/ 30 h 30"/>
                <a:gd name="T38" fmla="*/ 24 w 30"/>
                <a:gd name="T39" fmla="*/ 30 h 30"/>
                <a:gd name="T40" fmla="*/ 30 w 30"/>
                <a:gd name="T41" fmla="*/ 12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30"/>
                  </a:lnTo>
                  <a:lnTo>
                    <a:pt x="3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44" name="Freeform 45">
              <a:extLst>
                <a:ext uri="{FF2B5EF4-FFF2-40B4-BE49-F238E27FC236}">
                  <a16:creationId xmlns:a16="http://schemas.microsoft.com/office/drawing/2014/main" id="{3018E2E8-2CB7-C641-08D4-A3615E638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2" y="2592"/>
              <a:ext cx="36" cy="24"/>
            </a:xfrm>
            <a:custGeom>
              <a:avLst/>
              <a:gdLst>
                <a:gd name="T0" fmla="*/ 18 w 36"/>
                <a:gd name="T1" fmla="*/ 0 h 24"/>
                <a:gd name="T2" fmla="*/ 18 w 36"/>
                <a:gd name="T3" fmla="*/ 0 h 24"/>
                <a:gd name="T4" fmla="*/ 18 w 36"/>
                <a:gd name="T5" fmla="*/ 0 h 24"/>
                <a:gd name="T6" fmla="*/ 18 w 36"/>
                <a:gd name="T7" fmla="*/ 0 h 24"/>
                <a:gd name="T8" fmla="*/ 18 w 36"/>
                <a:gd name="T9" fmla="*/ 6 h 24"/>
                <a:gd name="T10" fmla="*/ 12 w 36"/>
                <a:gd name="T11" fmla="*/ 6 h 24"/>
                <a:gd name="T12" fmla="*/ 12 w 36"/>
                <a:gd name="T13" fmla="*/ 6 h 24"/>
                <a:gd name="T14" fmla="*/ 12 w 36"/>
                <a:gd name="T15" fmla="*/ 6 h 24"/>
                <a:gd name="T16" fmla="*/ 6 w 36"/>
                <a:gd name="T17" fmla="*/ 6 h 24"/>
                <a:gd name="T18" fmla="*/ 6 w 36"/>
                <a:gd name="T19" fmla="*/ 6 h 24"/>
                <a:gd name="T20" fmla="*/ 0 w 36"/>
                <a:gd name="T21" fmla="*/ 24 h 24"/>
                <a:gd name="T22" fmla="*/ 6 w 36"/>
                <a:gd name="T23" fmla="*/ 24 h 24"/>
                <a:gd name="T24" fmla="*/ 12 w 36"/>
                <a:gd name="T25" fmla="*/ 24 h 24"/>
                <a:gd name="T26" fmla="*/ 18 w 36"/>
                <a:gd name="T27" fmla="*/ 24 h 24"/>
                <a:gd name="T28" fmla="*/ 24 w 36"/>
                <a:gd name="T29" fmla="*/ 18 h 24"/>
                <a:gd name="T30" fmla="*/ 30 w 36"/>
                <a:gd name="T31" fmla="*/ 18 h 24"/>
                <a:gd name="T32" fmla="*/ 30 w 36"/>
                <a:gd name="T33" fmla="*/ 12 h 24"/>
                <a:gd name="T34" fmla="*/ 36 w 36"/>
                <a:gd name="T35" fmla="*/ 6 h 24"/>
                <a:gd name="T36" fmla="*/ 36 w 36"/>
                <a:gd name="T37" fmla="*/ 0 h 24"/>
                <a:gd name="T38" fmla="*/ 36 w 36"/>
                <a:gd name="T39" fmla="*/ 0 h 24"/>
                <a:gd name="T40" fmla="*/ 18 w 36"/>
                <a:gd name="T41" fmla="*/ 0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6"/>
                <a:gd name="T64" fmla="*/ 0 h 24"/>
                <a:gd name="T65" fmla="*/ 36 w 36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6" h="24">
                  <a:moveTo>
                    <a:pt x="18" y="0"/>
                  </a:moveTo>
                  <a:lnTo>
                    <a:pt x="18" y="0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24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36" y="6"/>
                  </a:lnTo>
                  <a:lnTo>
                    <a:pt x="36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45" name="Freeform 46">
              <a:extLst>
                <a:ext uri="{FF2B5EF4-FFF2-40B4-BE49-F238E27FC236}">
                  <a16:creationId xmlns:a16="http://schemas.microsoft.com/office/drawing/2014/main" id="{41FF661A-B4FA-8C4D-535B-D31762A80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4" y="2562"/>
              <a:ext cx="24" cy="30"/>
            </a:xfrm>
            <a:custGeom>
              <a:avLst/>
              <a:gdLst>
                <a:gd name="T0" fmla="*/ 0 w 24"/>
                <a:gd name="T1" fmla="*/ 12 h 30"/>
                <a:gd name="T2" fmla="*/ 0 w 24"/>
                <a:gd name="T3" fmla="*/ 12 h 30"/>
                <a:gd name="T4" fmla="*/ 0 w 24"/>
                <a:gd name="T5" fmla="*/ 18 h 30"/>
                <a:gd name="T6" fmla="*/ 0 w 24"/>
                <a:gd name="T7" fmla="*/ 18 h 30"/>
                <a:gd name="T8" fmla="*/ 6 w 24"/>
                <a:gd name="T9" fmla="*/ 18 h 30"/>
                <a:gd name="T10" fmla="*/ 6 w 24"/>
                <a:gd name="T11" fmla="*/ 18 h 30"/>
                <a:gd name="T12" fmla="*/ 6 w 24"/>
                <a:gd name="T13" fmla="*/ 24 h 30"/>
                <a:gd name="T14" fmla="*/ 6 w 24"/>
                <a:gd name="T15" fmla="*/ 24 h 30"/>
                <a:gd name="T16" fmla="*/ 6 w 24"/>
                <a:gd name="T17" fmla="*/ 24 h 30"/>
                <a:gd name="T18" fmla="*/ 6 w 24"/>
                <a:gd name="T19" fmla="*/ 30 h 30"/>
                <a:gd name="T20" fmla="*/ 24 w 24"/>
                <a:gd name="T21" fmla="*/ 30 h 30"/>
                <a:gd name="T22" fmla="*/ 24 w 24"/>
                <a:gd name="T23" fmla="*/ 24 h 30"/>
                <a:gd name="T24" fmla="*/ 24 w 24"/>
                <a:gd name="T25" fmla="*/ 18 h 30"/>
                <a:gd name="T26" fmla="*/ 24 w 24"/>
                <a:gd name="T27" fmla="*/ 12 h 30"/>
                <a:gd name="T28" fmla="*/ 18 w 24"/>
                <a:gd name="T29" fmla="*/ 12 h 30"/>
                <a:gd name="T30" fmla="*/ 12 w 24"/>
                <a:gd name="T31" fmla="*/ 6 h 30"/>
                <a:gd name="T32" fmla="*/ 12 w 24"/>
                <a:gd name="T33" fmla="*/ 0 h 30"/>
                <a:gd name="T34" fmla="*/ 6 w 24"/>
                <a:gd name="T35" fmla="*/ 0 h 30"/>
                <a:gd name="T36" fmla="*/ 0 w 24"/>
                <a:gd name="T37" fmla="*/ 0 h 30"/>
                <a:gd name="T38" fmla="*/ 0 w 24"/>
                <a:gd name="T39" fmla="*/ 0 h 30"/>
                <a:gd name="T40" fmla="*/ 0 w 24"/>
                <a:gd name="T41" fmla="*/ 12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30"/>
                <a:gd name="T65" fmla="*/ 24 w 24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30">
                  <a:moveTo>
                    <a:pt x="0" y="12"/>
                  </a:moveTo>
                  <a:lnTo>
                    <a:pt x="0" y="12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12"/>
                  </a:lnTo>
                  <a:lnTo>
                    <a:pt x="12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46" name="Freeform 47">
              <a:extLst>
                <a:ext uri="{FF2B5EF4-FFF2-40B4-BE49-F238E27FC236}">
                  <a16:creationId xmlns:a16="http://schemas.microsoft.com/office/drawing/2014/main" id="{8B5853DD-9F1A-B0AE-8C46-0580EF44E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8" y="2562"/>
              <a:ext cx="36" cy="24"/>
            </a:xfrm>
            <a:custGeom>
              <a:avLst/>
              <a:gdLst>
                <a:gd name="T0" fmla="*/ 18 w 36"/>
                <a:gd name="T1" fmla="*/ 24 h 24"/>
                <a:gd name="T2" fmla="*/ 18 w 36"/>
                <a:gd name="T3" fmla="*/ 24 h 24"/>
                <a:gd name="T4" fmla="*/ 18 w 36"/>
                <a:gd name="T5" fmla="*/ 24 h 24"/>
                <a:gd name="T6" fmla="*/ 24 w 36"/>
                <a:gd name="T7" fmla="*/ 18 h 24"/>
                <a:gd name="T8" fmla="*/ 24 w 36"/>
                <a:gd name="T9" fmla="*/ 18 h 24"/>
                <a:gd name="T10" fmla="*/ 24 w 36"/>
                <a:gd name="T11" fmla="*/ 18 h 24"/>
                <a:gd name="T12" fmla="*/ 24 w 36"/>
                <a:gd name="T13" fmla="*/ 18 h 24"/>
                <a:gd name="T14" fmla="*/ 30 w 36"/>
                <a:gd name="T15" fmla="*/ 12 h 24"/>
                <a:gd name="T16" fmla="*/ 30 w 36"/>
                <a:gd name="T17" fmla="*/ 12 h 24"/>
                <a:gd name="T18" fmla="*/ 36 w 36"/>
                <a:gd name="T19" fmla="*/ 12 h 24"/>
                <a:gd name="T20" fmla="*/ 36 w 36"/>
                <a:gd name="T21" fmla="*/ 0 h 24"/>
                <a:gd name="T22" fmla="*/ 30 w 36"/>
                <a:gd name="T23" fmla="*/ 0 h 24"/>
                <a:gd name="T24" fmla="*/ 24 w 36"/>
                <a:gd name="T25" fmla="*/ 0 h 24"/>
                <a:gd name="T26" fmla="*/ 18 w 36"/>
                <a:gd name="T27" fmla="*/ 0 h 24"/>
                <a:gd name="T28" fmla="*/ 12 w 36"/>
                <a:gd name="T29" fmla="*/ 0 h 24"/>
                <a:gd name="T30" fmla="*/ 12 w 36"/>
                <a:gd name="T31" fmla="*/ 6 h 24"/>
                <a:gd name="T32" fmla="*/ 6 w 36"/>
                <a:gd name="T33" fmla="*/ 12 h 24"/>
                <a:gd name="T34" fmla="*/ 6 w 36"/>
                <a:gd name="T35" fmla="*/ 18 h 24"/>
                <a:gd name="T36" fmla="*/ 0 w 36"/>
                <a:gd name="T37" fmla="*/ 24 h 24"/>
                <a:gd name="T38" fmla="*/ 0 w 36"/>
                <a:gd name="T39" fmla="*/ 24 h 24"/>
                <a:gd name="T40" fmla="*/ 18 w 36"/>
                <a:gd name="T41" fmla="*/ 24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6"/>
                <a:gd name="T64" fmla="*/ 0 h 24"/>
                <a:gd name="T65" fmla="*/ 36 w 36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6" h="24">
                  <a:moveTo>
                    <a:pt x="18" y="24"/>
                  </a:moveTo>
                  <a:lnTo>
                    <a:pt x="18" y="24"/>
                  </a:lnTo>
                  <a:lnTo>
                    <a:pt x="24" y="18"/>
                  </a:lnTo>
                  <a:lnTo>
                    <a:pt x="30" y="12"/>
                  </a:lnTo>
                  <a:lnTo>
                    <a:pt x="36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8" y="2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47" name="Freeform 48">
              <a:extLst>
                <a:ext uri="{FF2B5EF4-FFF2-40B4-BE49-F238E27FC236}">
                  <a16:creationId xmlns:a16="http://schemas.microsoft.com/office/drawing/2014/main" id="{F190EF6A-B9B0-4FD5-C6B9-C819E79F7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" y="2604"/>
              <a:ext cx="36" cy="150"/>
            </a:xfrm>
            <a:custGeom>
              <a:avLst/>
              <a:gdLst>
                <a:gd name="T0" fmla="*/ 36 w 36"/>
                <a:gd name="T1" fmla="*/ 144 h 150"/>
                <a:gd name="T2" fmla="*/ 12 w 36"/>
                <a:gd name="T3" fmla="*/ 0 h 150"/>
                <a:gd name="T4" fmla="*/ 0 w 36"/>
                <a:gd name="T5" fmla="*/ 6 h 150"/>
                <a:gd name="T6" fmla="*/ 18 w 36"/>
                <a:gd name="T7" fmla="*/ 150 h 150"/>
                <a:gd name="T8" fmla="*/ 36 w 36"/>
                <a:gd name="T9" fmla="*/ 144 h 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150"/>
                <a:gd name="T17" fmla="*/ 36 w 36"/>
                <a:gd name="T18" fmla="*/ 150 h 1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150">
                  <a:moveTo>
                    <a:pt x="36" y="144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8" y="150"/>
                  </a:lnTo>
                  <a:lnTo>
                    <a:pt x="36" y="14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48" name="Freeform 49">
              <a:extLst>
                <a:ext uri="{FF2B5EF4-FFF2-40B4-BE49-F238E27FC236}">
                  <a16:creationId xmlns:a16="http://schemas.microsoft.com/office/drawing/2014/main" id="{E6D0AF67-2BA6-C702-5249-A025CCFA8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0" y="2568"/>
              <a:ext cx="42" cy="42"/>
            </a:xfrm>
            <a:custGeom>
              <a:avLst/>
              <a:gdLst>
                <a:gd name="T0" fmla="*/ 1512 w 7"/>
                <a:gd name="T1" fmla="*/ 648 h 7"/>
                <a:gd name="T2" fmla="*/ 864 w 7"/>
                <a:gd name="T3" fmla="*/ 1512 h 7"/>
                <a:gd name="T4" fmla="*/ 0 w 7"/>
                <a:gd name="T5" fmla="*/ 864 h 7"/>
                <a:gd name="T6" fmla="*/ 648 w 7"/>
                <a:gd name="T7" fmla="*/ 0 h 7"/>
                <a:gd name="T8" fmla="*/ 1512 w 7"/>
                <a:gd name="T9" fmla="*/ 648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7"/>
                <a:gd name="T17" fmla="*/ 7 w 7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7">
                  <a:moveTo>
                    <a:pt x="7" y="3"/>
                  </a:moveTo>
                  <a:cubicBezTo>
                    <a:pt x="7" y="5"/>
                    <a:pt x="6" y="6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1"/>
                    <a:pt x="7" y="3"/>
                  </a:cubicBezTo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49" name="Freeform 50">
              <a:extLst>
                <a:ext uri="{FF2B5EF4-FFF2-40B4-BE49-F238E27FC236}">
                  <a16:creationId xmlns:a16="http://schemas.microsoft.com/office/drawing/2014/main" id="{B9628E33-F2AC-9853-FE59-18AAA9459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4" y="2586"/>
              <a:ext cx="24" cy="30"/>
            </a:xfrm>
            <a:custGeom>
              <a:avLst/>
              <a:gdLst>
                <a:gd name="T0" fmla="*/ 0 w 24"/>
                <a:gd name="T1" fmla="*/ 30 h 30"/>
                <a:gd name="T2" fmla="*/ 0 w 24"/>
                <a:gd name="T3" fmla="*/ 30 h 30"/>
                <a:gd name="T4" fmla="*/ 6 w 24"/>
                <a:gd name="T5" fmla="*/ 30 h 30"/>
                <a:gd name="T6" fmla="*/ 12 w 24"/>
                <a:gd name="T7" fmla="*/ 24 h 30"/>
                <a:gd name="T8" fmla="*/ 18 w 24"/>
                <a:gd name="T9" fmla="*/ 24 h 30"/>
                <a:gd name="T10" fmla="*/ 18 w 24"/>
                <a:gd name="T11" fmla="*/ 18 h 30"/>
                <a:gd name="T12" fmla="*/ 24 w 24"/>
                <a:gd name="T13" fmla="*/ 12 h 30"/>
                <a:gd name="T14" fmla="*/ 24 w 24"/>
                <a:gd name="T15" fmla="*/ 6 h 30"/>
                <a:gd name="T16" fmla="*/ 24 w 24"/>
                <a:gd name="T17" fmla="*/ 6 h 30"/>
                <a:gd name="T18" fmla="*/ 24 w 24"/>
                <a:gd name="T19" fmla="*/ 0 h 30"/>
                <a:gd name="T20" fmla="*/ 6 w 24"/>
                <a:gd name="T21" fmla="*/ 0 h 30"/>
                <a:gd name="T22" fmla="*/ 6 w 24"/>
                <a:gd name="T23" fmla="*/ 0 h 30"/>
                <a:gd name="T24" fmla="*/ 6 w 24"/>
                <a:gd name="T25" fmla="*/ 6 h 30"/>
                <a:gd name="T26" fmla="*/ 6 w 24"/>
                <a:gd name="T27" fmla="*/ 6 h 30"/>
                <a:gd name="T28" fmla="*/ 6 w 24"/>
                <a:gd name="T29" fmla="*/ 6 h 30"/>
                <a:gd name="T30" fmla="*/ 6 w 24"/>
                <a:gd name="T31" fmla="*/ 12 h 30"/>
                <a:gd name="T32" fmla="*/ 0 w 24"/>
                <a:gd name="T33" fmla="*/ 12 h 30"/>
                <a:gd name="T34" fmla="*/ 0 w 24"/>
                <a:gd name="T35" fmla="*/ 12 h 30"/>
                <a:gd name="T36" fmla="*/ 0 w 24"/>
                <a:gd name="T37" fmla="*/ 12 h 30"/>
                <a:gd name="T38" fmla="*/ 0 w 24"/>
                <a:gd name="T39" fmla="*/ 12 h 30"/>
                <a:gd name="T40" fmla="*/ 0 w 24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30"/>
                <a:gd name="T65" fmla="*/ 24 w 24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30">
                  <a:moveTo>
                    <a:pt x="0" y="30"/>
                  </a:moveTo>
                  <a:lnTo>
                    <a:pt x="0" y="30"/>
                  </a:lnTo>
                  <a:lnTo>
                    <a:pt x="6" y="30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18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24" y="0"/>
                  </a:lnTo>
                  <a:lnTo>
                    <a:pt x="6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0" name="Freeform 51">
              <a:extLst>
                <a:ext uri="{FF2B5EF4-FFF2-40B4-BE49-F238E27FC236}">
                  <a16:creationId xmlns:a16="http://schemas.microsoft.com/office/drawing/2014/main" id="{B35FF583-3E9B-20C7-F94B-94D76FD28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4" y="2592"/>
              <a:ext cx="30" cy="24"/>
            </a:xfrm>
            <a:custGeom>
              <a:avLst/>
              <a:gdLst>
                <a:gd name="T0" fmla="*/ 0 w 30"/>
                <a:gd name="T1" fmla="*/ 0 h 24"/>
                <a:gd name="T2" fmla="*/ 0 w 30"/>
                <a:gd name="T3" fmla="*/ 0 h 24"/>
                <a:gd name="T4" fmla="*/ 0 w 30"/>
                <a:gd name="T5" fmla="*/ 6 h 24"/>
                <a:gd name="T6" fmla="*/ 0 w 30"/>
                <a:gd name="T7" fmla="*/ 12 h 24"/>
                <a:gd name="T8" fmla="*/ 6 w 30"/>
                <a:gd name="T9" fmla="*/ 18 h 24"/>
                <a:gd name="T10" fmla="*/ 12 w 30"/>
                <a:gd name="T11" fmla="*/ 18 h 24"/>
                <a:gd name="T12" fmla="*/ 12 w 30"/>
                <a:gd name="T13" fmla="*/ 24 h 24"/>
                <a:gd name="T14" fmla="*/ 18 w 30"/>
                <a:gd name="T15" fmla="*/ 24 h 24"/>
                <a:gd name="T16" fmla="*/ 24 w 30"/>
                <a:gd name="T17" fmla="*/ 24 h 24"/>
                <a:gd name="T18" fmla="*/ 30 w 30"/>
                <a:gd name="T19" fmla="*/ 24 h 24"/>
                <a:gd name="T20" fmla="*/ 30 w 30"/>
                <a:gd name="T21" fmla="*/ 6 h 24"/>
                <a:gd name="T22" fmla="*/ 24 w 30"/>
                <a:gd name="T23" fmla="*/ 6 h 24"/>
                <a:gd name="T24" fmla="*/ 24 w 30"/>
                <a:gd name="T25" fmla="*/ 6 h 24"/>
                <a:gd name="T26" fmla="*/ 24 w 30"/>
                <a:gd name="T27" fmla="*/ 6 h 24"/>
                <a:gd name="T28" fmla="*/ 18 w 30"/>
                <a:gd name="T29" fmla="*/ 6 h 24"/>
                <a:gd name="T30" fmla="*/ 18 w 30"/>
                <a:gd name="T31" fmla="*/ 6 h 24"/>
                <a:gd name="T32" fmla="*/ 18 w 30"/>
                <a:gd name="T33" fmla="*/ 0 h 24"/>
                <a:gd name="T34" fmla="*/ 18 w 30"/>
                <a:gd name="T35" fmla="*/ 0 h 24"/>
                <a:gd name="T36" fmla="*/ 18 w 30"/>
                <a:gd name="T37" fmla="*/ 0 h 24"/>
                <a:gd name="T38" fmla="*/ 18 w 30"/>
                <a:gd name="T39" fmla="*/ 0 h 24"/>
                <a:gd name="T40" fmla="*/ 0 w 30"/>
                <a:gd name="T41" fmla="*/ 0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1" name="Freeform 52">
              <a:extLst>
                <a:ext uri="{FF2B5EF4-FFF2-40B4-BE49-F238E27FC236}">
                  <a16:creationId xmlns:a16="http://schemas.microsoft.com/office/drawing/2014/main" id="{9406C0DC-D206-FE3A-9CFF-4A02DE0D2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4" y="2562"/>
              <a:ext cx="24" cy="30"/>
            </a:xfrm>
            <a:custGeom>
              <a:avLst/>
              <a:gdLst>
                <a:gd name="T0" fmla="*/ 24 w 24"/>
                <a:gd name="T1" fmla="*/ 0 h 30"/>
                <a:gd name="T2" fmla="*/ 24 w 24"/>
                <a:gd name="T3" fmla="*/ 0 h 30"/>
                <a:gd name="T4" fmla="*/ 18 w 24"/>
                <a:gd name="T5" fmla="*/ 0 h 30"/>
                <a:gd name="T6" fmla="*/ 12 w 24"/>
                <a:gd name="T7" fmla="*/ 0 h 30"/>
                <a:gd name="T8" fmla="*/ 6 w 24"/>
                <a:gd name="T9" fmla="*/ 6 h 30"/>
                <a:gd name="T10" fmla="*/ 6 w 24"/>
                <a:gd name="T11" fmla="*/ 12 h 30"/>
                <a:gd name="T12" fmla="*/ 0 w 24"/>
                <a:gd name="T13" fmla="*/ 12 h 30"/>
                <a:gd name="T14" fmla="*/ 0 w 24"/>
                <a:gd name="T15" fmla="*/ 18 h 30"/>
                <a:gd name="T16" fmla="*/ 0 w 24"/>
                <a:gd name="T17" fmla="*/ 24 h 30"/>
                <a:gd name="T18" fmla="*/ 0 w 24"/>
                <a:gd name="T19" fmla="*/ 30 h 30"/>
                <a:gd name="T20" fmla="*/ 18 w 24"/>
                <a:gd name="T21" fmla="*/ 30 h 30"/>
                <a:gd name="T22" fmla="*/ 12 w 24"/>
                <a:gd name="T23" fmla="*/ 24 h 30"/>
                <a:gd name="T24" fmla="*/ 18 w 24"/>
                <a:gd name="T25" fmla="*/ 24 h 30"/>
                <a:gd name="T26" fmla="*/ 18 w 24"/>
                <a:gd name="T27" fmla="*/ 24 h 30"/>
                <a:gd name="T28" fmla="*/ 18 w 24"/>
                <a:gd name="T29" fmla="*/ 18 h 30"/>
                <a:gd name="T30" fmla="*/ 18 w 24"/>
                <a:gd name="T31" fmla="*/ 18 h 30"/>
                <a:gd name="T32" fmla="*/ 18 w 24"/>
                <a:gd name="T33" fmla="*/ 18 h 30"/>
                <a:gd name="T34" fmla="*/ 24 w 24"/>
                <a:gd name="T35" fmla="*/ 18 h 30"/>
                <a:gd name="T36" fmla="*/ 24 w 24"/>
                <a:gd name="T37" fmla="*/ 12 h 30"/>
                <a:gd name="T38" fmla="*/ 24 w 24"/>
                <a:gd name="T39" fmla="*/ 12 h 30"/>
                <a:gd name="T40" fmla="*/ 24 w 24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30"/>
                <a:gd name="T65" fmla="*/ 24 w 24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30">
                  <a:moveTo>
                    <a:pt x="24" y="0"/>
                  </a:moveTo>
                  <a:lnTo>
                    <a:pt x="24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18" y="30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2" name="Freeform 53">
              <a:extLst>
                <a:ext uri="{FF2B5EF4-FFF2-40B4-BE49-F238E27FC236}">
                  <a16:creationId xmlns:a16="http://schemas.microsoft.com/office/drawing/2014/main" id="{0BEC3D22-0DE1-3CA3-381D-284A72D82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" y="2562"/>
              <a:ext cx="30" cy="24"/>
            </a:xfrm>
            <a:custGeom>
              <a:avLst/>
              <a:gdLst>
                <a:gd name="T0" fmla="*/ 30 w 30"/>
                <a:gd name="T1" fmla="*/ 24 h 24"/>
                <a:gd name="T2" fmla="*/ 30 w 30"/>
                <a:gd name="T3" fmla="*/ 24 h 24"/>
                <a:gd name="T4" fmla="*/ 30 w 30"/>
                <a:gd name="T5" fmla="*/ 18 h 24"/>
                <a:gd name="T6" fmla="*/ 24 w 30"/>
                <a:gd name="T7" fmla="*/ 12 h 24"/>
                <a:gd name="T8" fmla="*/ 24 w 30"/>
                <a:gd name="T9" fmla="*/ 6 h 24"/>
                <a:gd name="T10" fmla="*/ 18 w 30"/>
                <a:gd name="T11" fmla="*/ 0 h 24"/>
                <a:gd name="T12" fmla="*/ 12 w 30"/>
                <a:gd name="T13" fmla="*/ 0 h 24"/>
                <a:gd name="T14" fmla="*/ 12 w 30"/>
                <a:gd name="T15" fmla="*/ 0 h 24"/>
                <a:gd name="T16" fmla="*/ 6 w 30"/>
                <a:gd name="T17" fmla="*/ 0 h 24"/>
                <a:gd name="T18" fmla="*/ 0 w 30"/>
                <a:gd name="T19" fmla="*/ 0 h 24"/>
                <a:gd name="T20" fmla="*/ 0 w 30"/>
                <a:gd name="T21" fmla="*/ 12 h 24"/>
                <a:gd name="T22" fmla="*/ 0 w 30"/>
                <a:gd name="T23" fmla="*/ 12 h 24"/>
                <a:gd name="T24" fmla="*/ 6 w 30"/>
                <a:gd name="T25" fmla="*/ 12 h 24"/>
                <a:gd name="T26" fmla="*/ 6 w 30"/>
                <a:gd name="T27" fmla="*/ 18 h 24"/>
                <a:gd name="T28" fmla="*/ 12 w 30"/>
                <a:gd name="T29" fmla="*/ 18 h 24"/>
                <a:gd name="T30" fmla="*/ 12 w 30"/>
                <a:gd name="T31" fmla="*/ 18 h 24"/>
                <a:gd name="T32" fmla="*/ 12 w 30"/>
                <a:gd name="T33" fmla="*/ 18 h 24"/>
                <a:gd name="T34" fmla="*/ 12 w 30"/>
                <a:gd name="T35" fmla="*/ 24 h 24"/>
                <a:gd name="T36" fmla="*/ 12 w 30"/>
                <a:gd name="T37" fmla="*/ 24 h 24"/>
                <a:gd name="T38" fmla="*/ 12 w 30"/>
                <a:gd name="T39" fmla="*/ 24 h 24"/>
                <a:gd name="T40" fmla="*/ 30 w 30"/>
                <a:gd name="T41" fmla="*/ 24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30" y="24"/>
                  </a:moveTo>
                  <a:lnTo>
                    <a:pt x="30" y="24"/>
                  </a:lnTo>
                  <a:lnTo>
                    <a:pt x="30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2" y="24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3" name="Rectangle 54">
              <a:extLst>
                <a:ext uri="{FF2B5EF4-FFF2-40B4-BE49-F238E27FC236}">
                  <a16:creationId xmlns:a16="http://schemas.microsoft.com/office/drawing/2014/main" id="{3C6C88B1-8D4B-221F-7D25-22FB11D68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2604"/>
              <a:ext cx="18" cy="144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54" name="Oval 55">
              <a:extLst>
                <a:ext uri="{FF2B5EF4-FFF2-40B4-BE49-F238E27FC236}">
                  <a16:creationId xmlns:a16="http://schemas.microsoft.com/office/drawing/2014/main" id="{5F1A214D-5C13-1E5E-29D2-237C760ED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" y="2562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55" name="Freeform 56">
              <a:extLst>
                <a:ext uri="{FF2B5EF4-FFF2-40B4-BE49-F238E27FC236}">
                  <a16:creationId xmlns:a16="http://schemas.microsoft.com/office/drawing/2014/main" id="{5AB4BE47-D7B8-75BE-75D9-488544317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4" y="2580"/>
              <a:ext cx="24" cy="30"/>
            </a:xfrm>
            <a:custGeom>
              <a:avLst/>
              <a:gdLst>
                <a:gd name="T0" fmla="*/ 24 w 24"/>
                <a:gd name="T1" fmla="*/ 12 h 30"/>
                <a:gd name="T2" fmla="*/ 24 w 24"/>
                <a:gd name="T3" fmla="*/ 12 h 30"/>
                <a:gd name="T4" fmla="*/ 24 w 24"/>
                <a:gd name="T5" fmla="*/ 12 h 30"/>
                <a:gd name="T6" fmla="*/ 24 w 24"/>
                <a:gd name="T7" fmla="*/ 12 h 30"/>
                <a:gd name="T8" fmla="*/ 18 w 24"/>
                <a:gd name="T9" fmla="*/ 12 h 30"/>
                <a:gd name="T10" fmla="*/ 18 w 24"/>
                <a:gd name="T11" fmla="*/ 12 h 30"/>
                <a:gd name="T12" fmla="*/ 18 w 24"/>
                <a:gd name="T13" fmla="*/ 6 h 30"/>
                <a:gd name="T14" fmla="*/ 18 w 24"/>
                <a:gd name="T15" fmla="*/ 6 h 30"/>
                <a:gd name="T16" fmla="*/ 12 w 24"/>
                <a:gd name="T17" fmla="*/ 6 h 30"/>
                <a:gd name="T18" fmla="*/ 12 w 24"/>
                <a:gd name="T19" fmla="*/ 0 h 30"/>
                <a:gd name="T20" fmla="*/ 0 w 24"/>
                <a:gd name="T21" fmla="*/ 0 h 30"/>
                <a:gd name="T22" fmla="*/ 0 w 24"/>
                <a:gd name="T23" fmla="*/ 6 h 30"/>
                <a:gd name="T24" fmla="*/ 0 w 24"/>
                <a:gd name="T25" fmla="*/ 12 h 30"/>
                <a:gd name="T26" fmla="*/ 0 w 24"/>
                <a:gd name="T27" fmla="*/ 18 h 30"/>
                <a:gd name="T28" fmla="*/ 6 w 24"/>
                <a:gd name="T29" fmla="*/ 24 h 30"/>
                <a:gd name="T30" fmla="*/ 12 w 24"/>
                <a:gd name="T31" fmla="*/ 24 h 30"/>
                <a:gd name="T32" fmla="*/ 12 w 24"/>
                <a:gd name="T33" fmla="*/ 30 h 30"/>
                <a:gd name="T34" fmla="*/ 18 w 24"/>
                <a:gd name="T35" fmla="*/ 30 h 30"/>
                <a:gd name="T36" fmla="*/ 24 w 24"/>
                <a:gd name="T37" fmla="*/ 30 h 30"/>
                <a:gd name="T38" fmla="*/ 24 w 24"/>
                <a:gd name="T39" fmla="*/ 30 h 30"/>
                <a:gd name="T40" fmla="*/ 24 w 24"/>
                <a:gd name="T41" fmla="*/ 12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30"/>
                <a:gd name="T65" fmla="*/ 24 w 24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30">
                  <a:moveTo>
                    <a:pt x="24" y="12"/>
                  </a:moveTo>
                  <a:lnTo>
                    <a:pt x="24" y="12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18" y="30"/>
                  </a:lnTo>
                  <a:lnTo>
                    <a:pt x="24" y="30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6" name="Freeform 57">
              <a:extLst>
                <a:ext uri="{FF2B5EF4-FFF2-40B4-BE49-F238E27FC236}">
                  <a16:creationId xmlns:a16="http://schemas.microsoft.com/office/drawing/2014/main" id="{61AC8BB0-D865-BA4D-7F05-B7E8AC461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8" y="2580"/>
              <a:ext cx="30" cy="30"/>
            </a:xfrm>
            <a:custGeom>
              <a:avLst/>
              <a:gdLst>
                <a:gd name="T0" fmla="*/ 12 w 30"/>
                <a:gd name="T1" fmla="*/ 0 h 30"/>
                <a:gd name="T2" fmla="*/ 12 w 30"/>
                <a:gd name="T3" fmla="*/ 0 h 30"/>
                <a:gd name="T4" fmla="*/ 12 w 30"/>
                <a:gd name="T5" fmla="*/ 6 h 30"/>
                <a:gd name="T6" fmla="*/ 12 w 30"/>
                <a:gd name="T7" fmla="*/ 6 h 30"/>
                <a:gd name="T8" fmla="*/ 12 w 30"/>
                <a:gd name="T9" fmla="*/ 6 h 30"/>
                <a:gd name="T10" fmla="*/ 12 w 30"/>
                <a:gd name="T11" fmla="*/ 12 h 30"/>
                <a:gd name="T12" fmla="*/ 6 w 30"/>
                <a:gd name="T13" fmla="*/ 12 h 30"/>
                <a:gd name="T14" fmla="*/ 6 w 30"/>
                <a:gd name="T15" fmla="*/ 12 h 30"/>
                <a:gd name="T16" fmla="*/ 6 w 30"/>
                <a:gd name="T17" fmla="*/ 12 h 30"/>
                <a:gd name="T18" fmla="*/ 0 w 30"/>
                <a:gd name="T19" fmla="*/ 12 h 30"/>
                <a:gd name="T20" fmla="*/ 0 w 30"/>
                <a:gd name="T21" fmla="*/ 30 h 30"/>
                <a:gd name="T22" fmla="*/ 6 w 30"/>
                <a:gd name="T23" fmla="*/ 30 h 30"/>
                <a:gd name="T24" fmla="*/ 12 w 30"/>
                <a:gd name="T25" fmla="*/ 30 h 30"/>
                <a:gd name="T26" fmla="*/ 18 w 30"/>
                <a:gd name="T27" fmla="*/ 24 h 30"/>
                <a:gd name="T28" fmla="*/ 24 w 30"/>
                <a:gd name="T29" fmla="*/ 24 h 30"/>
                <a:gd name="T30" fmla="*/ 24 w 30"/>
                <a:gd name="T31" fmla="*/ 18 h 30"/>
                <a:gd name="T32" fmla="*/ 30 w 30"/>
                <a:gd name="T33" fmla="*/ 12 h 30"/>
                <a:gd name="T34" fmla="*/ 30 w 30"/>
                <a:gd name="T35" fmla="*/ 6 h 30"/>
                <a:gd name="T36" fmla="*/ 30 w 30"/>
                <a:gd name="T37" fmla="*/ 0 h 30"/>
                <a:gd name="T38" fmla="*/ 30 w 30"/>
                <a:gd name="T39" fmla="*/ 0 h 30"/>
                <a:gd name="T40" fmla="*/ 12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2" y="0"/>
                  </a:moveTo>
                  <a:lnTo>
                    <a:pt x="12" y="0"/>
                  </a:lnTo>
                  <a:lnTo>
                    <a:pt x="12" y="6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3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7" name="Freeform 58">
              <a:extLst>
                <a:ext uri="{FF2B5EF4-FFF2-40B4-BE49-F238E27FC236}">
                  <a16:creationId xmlns:a16="http://schemas.microsoft.com/office/drawing/2014/main" id="{C1A9A5D8-552E-3313-8B1D-C1AE5A60C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8" y="2550"/>
              <a:ext cx="30" cy="30"/>
            </a:xfrm>
            <a:custGeom>
              <a:avLst/>
              <a:gdLst>
                <a:gd name="T0" fmla="*/ 0 w 30"/>
                <a:gd name="T1" fmla="*/ 18 h 30"/>
                <a:gd name="T2" fmla="*/ 0 w 30"/>
                <a:gd name="T3" fmla="*/ 18 h 30"/>
                <a:gd name="T4" fmla="*/ 6 w 30"/>
                <a:gd name="T5" fmla="*/ 18 h 30"/>
                <a:gd name="T6" fmla="*/ 6 w 30"/>
                <a:gd name="T7" fmla="*/ 18 h 30"/>
                <a:gd name="T8" fmla="*/ 6 w 30"/>
                <a:gd name="T9" fmla="*/ 24 h 30"/>
                <a:gd name="T10" fmla="*/ 12 w 30"/>
                <a:gd name="T11" fmla="*/ 24 h 30"/>
                <a:gd name="T12" fmla="*/ 12 w 30"/>
                <a:gd name="T13" fmla="*/ 24 h 30"/>
                <a:gd name="T14" fmla="*/ 12 w 30"/>
                <a:gd name="T15" fmla="*/ 24 h 30"/>
                <a:gd name="T16" fmla="*/ 12 w 30"/>
                <a:gd name="T17" fmla="*/ 30 h 30"/>
                <a:gd name="T18" fmla="*/ 12 w 30"/>
                <a:gd name="T19" fmla="*/ 30 h 30"/>
                <a:gd name="T20" fmla="*/ 30 w 30"/>
                <a:gd name="T21" fmla="*/ 30 h 30"/>
                <a:gd name="T22" fmla="*/ 30 w 30"/>
                <a:gd name="T23" fmla="*/ 24 h 30"/>
                <a:gd name="T24" fmla="*/ 30 w 30"/>
                <a:gd name="T25" fmla="*/ 18 h 30"/>
                <a:gd name="T26" fmla="*/ 24 w 30"/>
                <a:gd name="T27" fmla="*/ 18 h 30"/>
                <a:gd name="T28" fmla="*/ 24 w 30"/>
                <a:gd name="T29" fmla="*/ 12 h 30"/>
                <a:gd name="T30" fmla="*/ 18 w 30"/>
                <a:gd name="T31" fmla="*/ 6 h 30"/>
                <a:gd name="T32" fmla="*/ 12 w 30"/>
                <a:gd name="T33" fmla="*/ 6 h 30"/>
                <a:gd name="T34" fmla="*/ 6 w 30"/>
                <a:gd name="T35" fmla="*/ 6 h 30"/>
                <a:gd name="T36" fmla="*/ 0 w 30"/>
                <a:gd name="T37" fmla="*/ 0 h 30"/>
                <a:gd name="T38" fmla="*/ 0 w 30"/>
                <a:gd name="T39" fmla="*/ 0 h 30"/>
                <a:gd name="T40" fmla="*/ 0 w 30"/>
                <a:gd name="T41" fmla="*/ 18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18"/>
                  </a:moveTo>
                  <a:lnTo>
                    <a:pt x="0" y="18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lnTo>
                    <a:pt x="30" y="24"/>
                  </a:lnTo>
                  <a:lnTo>
                    <a:pt x="30" y="18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8" name="Freeform 59">
              <a:extLst>
                <a:ext uri="{FF2B5EF4-FFF2-40B4-BE49-F238E27FC236}">
                  <a16:creationId xmlns:a16="http://schemas.microsoft.com/office/drawing/2014/main" id="{1CF78416-B768-84BF-A030-B059580F9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4" y="2550"/>
              <a:ext cx="24" cy="30"/>
            </a:xfrm>
            <a:custGeom>
              <a:avLst/>
              <a:gdLst>
                <a:gd name="T0" fmla="*/ 12 w 24"/>
                <a:gd name="T1" fmla="*/ 30 h 30"/>
                <a:gd name="T2" fmla="*/ 12 w 24"/>
                <a:gd name="T3" fmla="*/ 30 h 30"/>
                <a:gd name="T4" fmla="*/ 12 w 24"/>
                <a:gd name="T5" fmla="*/ 30 h 30"/>
                <a:gd name="T6" fmla="*/ 18 w 24"/>
                <a:gd name="T7" fmla="*/ 24 h 30"/>
                <a:gd name="T8" fmla="*/ 18 w 24"/>
                <a:gd name="T9" fmla="*/ 24 h 30"/>
                <a:gd name="T10" fmla="*/ 18 w 24"/>
                <a:gd name="T11" fmla="*/ 24 h 30"/>
                <a:gd name="T12" fmla="*/ 18 w 24"/>
                <a:gd name="T13" fmla="*/ 24 h 30"/>
                <a:gd name="T14" fmla="*/ 24 w 24"/>
                <a:gd name="T15" fmla="*/ 18 h 30"/>
                <a:gd name="T16" fmla="*/ 24 w 24"/>
                <a:gd name="T17" fmla="*/ 18 h 30"/>
                <a:gd name="T18" fmla="*/ 24 w 24"/>
                <a:gd name="T19" fmla="*/ 18 h 30"/>
                <a:gd name="T20" fmla="*/ 24 w 24"/>
                <a:gd name="T21" fmla="*/ 0 h 30"/>
                <a:gd name="T22" fmla="*/ 18 w 24"/>
                <a:gd name="T23" fmla="*/ 6 h 30"/>
                <a:gd name="T24" fmla="*/ 12 w 24"/>
                <a:gd name="T25" fmla="*/ 6 h 30"/>
                <a:gd name="T26" fmla="*/ 12 w 24"/>
                <a:gd name="T27" fmla="*/ 6 h 30"/>
                <a:gd name="T28" fmla="*/ 6 w 24"/>
                <a:gd name="T29" fmla="*/ 12 h 30"/>
                <a:gd name="T30" fmla="*/ 0 w 24"/>
                <a:gd name="T31" fmla="*/ 18 h 30"/>
                <a:gd name="T32" fmla="*/ 0 w 24"/>
                <a:gd name="T33" fmla="*/ 18 h 30"/>
                <a:gd name="T34" fmla="*/ 0 w 24"/>
                <a:gd name="T35" fmla="*/ 24 h 30"/>
                <a:gd name="T36" fmla="*/ 0 w 24"/>
                <a:gd name="T37" fmla="*/ 30 h 30"/>
                <a:gd name="T38" fmla="*/ 0 w 24"/>
                <a:gd name="T39" fmla="*/ 30 h 30"/>
                <a:gd name="T40" fmla="*/ 12 w 24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30"/>
                <a:gd name="T65" fmla="*/ 24 w 24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30">
                  <a:moveTo>
                    <a:pt x="12" y="30"/>
                  </a:moveTo>
                  <a:lnTo>
                    <a:pt x="12" y="30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24" y="0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12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 useBgFill="1">
          <p:nvSpPr>
            <p:cNvPr id="8259" name="Freeform 60">
              <a:extLst>
                <a:ext uri="{FF2B5EF4-FFF2-40B4-BE49-F238E27FC236}">
                  <a16:creationId xmlns:a16="http://schemas.microsoft.com/office/drawing/2014/main" id="{A47D4F36-6B91-1A80-AF7D-7E159ADB8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0" y="2748"/>
              <a:ext cx="282" cy="144"/>
            </a:xfrm>
            <a:custGeom>
              <a:avLst/>
              <a:gdLst>
                <a:gd name="T0" fmla="*/ 0 w 47"/>
                <a:gd name="T1" fmla="*/ 5184 h 24"/>
                <a:gd name="T2" fmla="*/ 5184 w 47"/>
                <a:gd name="T3" fmla="*/ 0 h 24"/>
                <a:gd name="T4" fmla="*/ 10152 w 47"/>
                <a:gd name="T5" fmla="*/ 5184 h 24"/>
                <a:gd name="T6" fmla="*/ 0 60000 65536"/>
                <a:gd name="T7" fmla="*/ 0 60000 65536"/>
                <a:gd name="T8" fmla="*/ 0 60000 65536"/>
                <a:gd name="T9" fmla="*/ 0 w 47"/>
                <a:gd name="T10" fmla="*/ 0 h 24"/>
                <a:gd name="T11" fmla="*/ 47 w 47"/>
                <a:gd name="T12" fmla="*/ 24 h 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" h="24">
                  <a:moveTo>
                    <a:pt x="0" y="24"/>
                  </a:moveTo>
                  <a:cubicBezTo>
                    <a:pt x="0" y="10"/>
                    <a:pt x="10" y="0"/>
                    <a:pt x="24" y="0"/>
                  </a:cubicBezTo>
                  <a:cubicBezTo>
                    <a:pt x="37" y="0"/>
                    <a:pt x="47" y="10"/>
                    <a:pt x="47" y="24"/>
                  </a:cubicBezTo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0" name="Freeform 61">
              <a:extLst>
                <a:ext uri="{FF2B5EF4-FFF2-40B4-BE49-F238E27FC236}">
                  <a16:creationId xmlns:a16="http://schemas.microsoft.com/office/drawing/2014/main" id="{6ABEAF3D-32C1-8F92-C053-F97E27407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8" y="2736"/>
              <a:ext cx="156" cy="156"/>
            </a:xfrm>
            <a:custGeom>
              <a:avLst/>
              <a:gdLst>
                <a:gd name="T0" fmla="*/ 156 w 156"/>
                <a:gd name="T1" fmla="*/ 0 h 156"/>
                <a:gd name="T2" fmla="*/ 156 w 156"/>
                <a:gd name="T3" fmla="*/ 0 h 156"/>
                <a:gd name="T4" fmla="*/ 120 w 156"/>
                <a:gd name="T5" fmla="*/ 6 h 156"/>
                <a:gd name="T6" fmla="*/ 96 w 156"/>
                <a:gd name="T7" fmla="*/ 12 h 156"/>
                <a:gd name="T8" fmla="*/ 66 w 156"/>
                <a:gd name="T9" fmla="*/ 24 h 156"/>
                <a:gd name="T10" fmla="*/ 48 w 156"/>
                <a:gd name="T11" fmla="*/ 48 h 156"/>
                <a:gd name="T12" fmla="*/ 24 w 156"/>
                <a:gd name="T13" fmla="*/ 66 h 156"/>
                <a:gd name="T14" fmla="*/ 12 w 156"/>
                <a:gd name="T15" fmla="*/ 96 h 156"/>
                <a:gd name="T16" fmla="*/ 6 w 156"/>
                <a:gd name="T17" fmla="*/ 120 h 156"/>
                <a:gd name="T18" fmla="*/ 0 w 156"/>
                <a:gd name="T19" fmla="*/ 156 h 156"/>
                <a:gd name="T20" fmla="*/ 18 w 156"/>
                <a:gd name="T21" fmla="*/ 156 h 156"/>
                <a:gd name="T22" fmla="*/ 18 w 156"/>
                <a:gd name="T23" fmla="*/ 126 h 156"/>
                <a:gd name="T24" fmla="*/ 30 w 156"/>
                <a:gd name="T25" fmla="*/ 102 h 156"/>
                <a:gd name="T26" fmla="*/ 42 w 156"/>
                <a:gd name="T27" fmla="*/ 78 h 156"/>
                <a:gd name="T28" fmla="*/ 60 w 156"/>
                <a:gd name="T29" fmla="*/ 60 h 156"/>
                <a:gd name="T30" fmla="*/ 78 w 156"/>
                <a:gd name="T31" fmla="*/ 42 h 156"/>
                <a:gd name="T32" fmla="*/ 102 w 156"/>
                <a:gd name="T33" fmla="*/ 30 h 156"/>
                <a:gd name="T34" fmla="*/ 126 w 156"/>
                <a:gd name="T35" fmla="*/ 18 h 156"/>
                <a:gd name="T36" fmla="*/ 156 w 156"/>
                <a:gd name="T37" fmla="*/ 18 h 156"/>
                <a:gd name="T38" fmla="*/ 156 w 156"/>
                <a:gd name="T39" fmla="*/ 18 h 156"/>
                <a:gd name="T40" fmla="*/ 156 w 156"/>
                <a:gd name="T41" fmla="*/ 0 h 1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6"/>
                <a:gd name="T64" fmla="*/ 0 h 156"/>
                <a:gd name="T65" fmla="*/ 156 w 156"/>
                <a:gd name="T66" fmla="*/ 156 h 15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6" h="156">
                  <a:moveTo>
                    <a:pt x="156" y="0"/>
                  </a:moveTo>
                  <a:lnTo>
                    <a:pt x="156" y="0"/>
                  </a:lnTo>
                  <a:lnTo>
                    <a:pt x="120" y="6"/>
                  </a:lnTo>
                  <a:lnTo>
                    <a:pt x="96" y="12"/>
                  </a:lnTo>
                  <a:lnTo>
                    <a:pt x="66" y="24"/>
                  </a:lnTo>
                  <a:lnTo>
                    <a:pt x="48" y="48"/>
                  </a:lnTo>
                  <a:lnTo>
                    <a:pt x="24" y="66"/>
                  </a:lnTo>
                  <a:lnTo>
                    <a:pt x="12" y="96"/>
                  </a:lnTo>
                  <a:lnTo>
                    <a:pt x="6" y="120"/>
                  </a:lnTo>
                  <a:lnTo>
                    <a:pt x="0" y="156"/>
                  </a:lnTo>
                  <a:lnTo>
                    <a:pt x="18" y="156"/>
                  </a:lnTo>
                  <a:lnTo>
                    <a:pt x="18" y="126"/>
                  </a:lnTo>
                  <a:lnTo>
                    <a:pt x="30" y="102"/>
                  </a:lnTo>
                  <a:lnTo>
                    <a:pt x="42" y="78"/>
                  </a:lnTo>
                  <a:lnTo>
                    <a:pt x="60" y="60"/>
                  </a:lnTo>
                  <a:lnTo>
                    <a:pt x="78" y="42"/>
                  </a:lnTo>
                  <a:lnTo>
                    <a:pt x="102" y="30"/>
                  </a:lnTo>
                  <a:lnTo>
                    <a:pt x="126" y="18"/>
                  </a:lnTo>
                  <a:lnTo>
                    <a:pt x="156" y="18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1" name="Freeform 62">
              <a:extLst>
                <a:ext uri="{FF2B5EF4-FFF2-40B4-BE49-F238E27FC236}">
                  <a16:creationId xmlns:a16="http://schemas.microsoft.com/office/drawing/2014/main" id="{BAC17A14-8719-F68A-22E5-942D75957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4" y="2736"/>
              <a:ext cx="150" cy="156"/>
            </a:xfrm>
            <a:custGeom>
              <a:avLst/>
              <a:gdLst>
                <a:gd name="T0" fmla="*/ 150 w 150"/>
                <a:gd name="T1" fmla="*/ 156 h 156"/>
                <a:gd name="T2" fmla="*/ 144 w 150"/>
                <a:gd name="T3" fmla="*/ 120 h 156"/>
                <a:gd name="T4" fmla="*/ 138 w 150"/>
                <a:gd name="T5" fmla="*/ 96 h 156"/>
                <a:gd name="T6" fmla="*/ 126 w 150"/>
                <a:gd name="T7" fmla="*/ 66 h 156"/>
                <a:gd name="T8" fmla="*/ 102 w 150"/>
                <a:gd name="T9" fmla="*/ 48 h 156"/>
                <a:gd name="T10" fmla="*/ 84 w 150"/>
                <a:gd name="T11" fmla="*/ 24 h 156"/>
                <a:gd name="T12" fmla="*/ 54 w 150"/>
                <a:gd name="T13" fmla="*/ 12 h 156"/>
                <a:gd name="T14" fmla="*/ 30 w 150"/>
                <a:gd name="T15" fmla="*/ 6 h 156"/>
                <a:gd name="T16" fmla="*/ 0 w 150"/>
                <a:gd name="T17" fmla="*/ 0 h 156"/>
                <a:gd name="T18" fmla="*/ 0 w 150"/>
                <a:gd name="T19" fmla="*/ 18 h 156"/>
                <a:gd name="T20" fmla="*/ 24 w 150"/>
                <a:gd name="T21" fmla="*/ 18 h 156"/>
                <a:gd name="T22" fmla="*/ 48 w 150"/>
                <a:gd name="T23" fmla="*/ 30 h 156"/>
                <a:gd name="T24" fmla="*/ 72 w 150"/>
                <a:gd name="T25" fmla="*/ 42 h 156"/>
                <a:gd name="T26" fmla="*/ 90 w 150"/>
                <a:gd name="T27" fmla="*/ 60 h 156"/>
                <a:gd name="T28" fmla="*/ 108 w 150"/>
                <a:gd name="T29" fmla="*/ 78 h 156"/>
                <a:gd name="T30" fmla="*/ 120 w 150"/>
                <a:gd name="T31" fmla="*/ 102 h 156"/>
                <a:gd name="T32" fmla="*/ 132 w 150"/>
                <a:gd name="T33" fmla="*/ 126 h 156"/>
                <a:gd name="T34" fmla="*/ 132 w 150"/>
                <a:gd name="T35" fmla="*/ 156 h 156"/>
                <a:gd name="T36" fmla="*/ 150 w 150"/>
                <a:gd name="T37" fmla="*/ 156 h 1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0"/>
                <a:gd name="T58" fmla="*/ 0 h 156"/>
                <a:gd name="T59" fmla="*/ 150 w 150"/>
                <a:gd name="T60" fmla="*/ 156 h 1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0" h="156">
                  <a:moveTo>
                    <a:pt x="150" y="156"/>
                  </a:moveTo>
                  <a:lnTo>
                    <a:pt x="144" y="120"/>
                  </a:lnTo>
                  <a:lnTo>
                    <a:pt x="138" y="96"/>
                  </a:lnTo>
                  <a:lnTo>
                    <a:pt x="126" y="66"/>
                  </a:lnTo>
                  <a:lnTo>
                    <a:pt x="102" y="48"/>
                  </a:lnTo>
                  <a:lnTo>
                    <a:pt x="84" y="24"/>
                  </a:lnTo>
                  <a:lnTo>
                    <a:pt x="54" y="12"/>
                  </a:lnTo>
                  <a:lnTo>
                    <a:pt x="30" y="6"/>
                  </a:lnTo>
                  <a:lnTo>
                    <a:pt x="0" y="0"/>
                  </a:lnTo>
                  <a:lnTo>
                    <a:pt x="0" y="18"/>
                  </a:lnTo>
                  <a:lnTo>
                    <a:pt x="24" y="18"/>
                  </a:lnTo>
                  <a:lnTo>
                    <a:pt x="48" y="30"/>
                  </a:lnTo>
                  <a:lnTo>
                    <a:pt x="72" y="42"/>
                  </a:lnTo>
                  <a:lnTo>
                    <a:pt x="90" y="60"/>
                  </a:lnTo>
                  <a:lnTo>
                    <a:pt x="108" y="78"/>
                  </a:lnTo>
                  <a:lnTo>
                    <a:pt x="120" y="102"/>
                  </a:lnTo>
                  <a:lnTo>
                    <a:pt x="132" y="126"/>
                  </a:lnTo>
                  <a:lnTo>
                    <a:pt x="132" y="156"/>
                  </a:lnTo>
                  <a:lnTo>
                    <a:pt x="150" y="156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2" name="Rectangle 63">
              <a:extLst>
                <a:ext uri="{FF2B5EF4-FFF2-40B4-BE49-F238E27FC236}">
                  <a16:creationId xmlns:a16="http://schemas.microsoft.com/office/drawing/2014/main" id="{68A134C6-1AC4-6E31-B3E6-8AD6F6925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" y="2892"/>
              <a:ext cx="18" cy="864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63" name="Rectangle 64">
              <a:extLst>
                <a:ext uri="{FF2B5EF4-FFF2-40B4-BE49-F238E27FC236}">
                  <a16:creationId xmlns:a16="http://schemas.microsoft.com/office/drawing/2014/main" id="{CF8F0B8B-ADE4-8F51-F36B-ED0F02057F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2892"/>
              <a:ext cx="18" cy="864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64" name="Rectangle 65">
              <a:extLst>
                <a:ext uri="{FF2B5EF4-FFF2-40B4-BE49-F238E27FC236}">
                  <a16:creationId xmlns:a16="http://schemas.microsoft.com/office/drawing/2014/main" id="{D91F4892-30A8-8126-483D-2FBCD078E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3744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65" name="Oval 66">
              <a:extLst>
                <a:ext uri="{FF2B5EF4-FFF2-40B4-BE49-F238E27FC236}">
                  <a16:creationId xmlns:a16="http://schemas.microsoft.com/office/drawing/2014/main" id="{A20C6771-46F3-11F9-4481-56B4F2EBA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4" y="3732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66" name="Freeform 67">
              <a:extLst>
                <a:ext uri="{FF2B5EF4-FFF2-40B4-BE49-F238E27FC236}">
                  <a16:creationId xmlns:a16="http://schemas.microsoft.com/office/drawing/2014/main" id="{BBA87C60-5C94-0F30-3D97-5F7CB606C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726"/>
              <a:ext cx="30" cy="30"/>
            </a:xfrm>
            <a:custGeom>
              <a:avLst/>
              <a:gdLst>
                <a:gd name="T0" fmla="*/ 30 w 30"/>
                <a:gd name="T1" fmla="*/ 30 h 30"/>
                <a:gd name="T2" fmla="*/ 30 w 30"/>
                <a:gd name="T3" fmla="*/ 30 h 30"/>
                <a:gd name="T4" fmla="*/ 30 w 30"/>
                <a:gd name="T5" fmla="*/ 24 h 30"/>
                <a:gd name="T6" fmla="*/ 30 w 30"/>
                <a:gd name="T7" fmla="*/ 18 h 30"/>
                <a:gd name="T8" fmla="*/ 24 w 30"/>
                <a:gd name="T9" fmla="*/ 12 h 30"/>
                <a:gd name="T10" fmla="*/ 24 w 30"/>
                <a:gd name="T11" fmla="*/ 6 h 30"/>
                <a:gd name="T12" fmla="*/ 18 w 30"/>
                <a:gd name="T13" fmla="*/ 6 h 30"/>
                <a:gd name="T14" fmla="*/ 12 w 30"/>
                <a:gd name="T15" fmla="*/ 0 h 30"/>
                <a:gd name="T16" fmla="*/ 6 w 30"/>
                <a:gd name="T17" fmla="*/ 0 h 30"/>
                <a:gd name="T18" fmla="*/ 0 w 30"/>
                <a:gd name="T19" fmla="*/ 0 h 30"/>
                <a:gd name="T20" fmla="*/ 0 w 30"/>
                <a:gd name="T21" fmla="*/ 18 h 30"/>
                <a:gd name="T22" fmla="*/ 6 w 30"/>
                <a:gd name="T23" fmla="*/ 18 h 30"/>
                <a:gd name="T24" fmla="*/ 6 w 30"/>
                <a:gd name="T25" fmla="*/ 18 h 30"/>
                <a:gd name="T26" fmla="*/ 6 w 30"/>
                <a:gd name="T27" fmla="*/ 18 h 30"/>
                <a:gd name="T28" fmla="*/ 12 w 30"/>
                <a:gd name="T29" fmla="*/ 18 h 30"/>
                <a:gd name="T30" fmla="*/ 12 w 30"/>
                <a:gd name="T31" fmla="*/ 24 h 30"/>
                <a:gd name="T32" fmla="*/ 12 w 30"/>
                <a:gd name="T33" fmla="*/ 24 h 30"/>
                <a:gd name="T34" fmla="*/ 12 w 30"/>
                <a:gd name="T35" fmla="*/ 24 h 30"/>
                <a:gd name="T36" fmla="*/ 12 w 30"/>
                <a:gd name="T37" fmla="*/ 30 h 30"/>
                <a:gd name="T38" fmla="*/ 12 w 30"/>
                <a:gd name="T39" fmla="*/ 30 h 30"/>
                <a:gd name="T40" fmla="*/ 3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30"/>
                  </a:moveTo>
                  <a:lnTo>
                    <a:pt x="30" y="30"/>
                  </a:lnTo>
                  <a:lnTo>
                    <a:pt x="30" y="24"/>
                  </a:lnTo>
                  <a:lnTo>
                    <a:pt x="30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7" name="Freeform 68">
              <a:extLst>
                <a:ext uri="{FF2B5EF4-FFF2-40B4-BE49-F238E27FC236}">
                  <a16:creationId xmlns:a16="http://schemas.microsoft.com/office/drawing/2014/main" id="{BF270476-5D44-1B9E-0ED6-544132514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756"/>
              <a:ext cx="30" cy="30"/>
            </a:xfrm>
            <a:custGeom>
              <a:avLst/>
              <a:gdLst>
                <a:gd name="T0" fmla="*/ 0 w 30"/>
                <a:gd name="T1" fmla="*/ 30 h 30"/>
                <a:gd name="T2" fmla="*/ 0 w 30"/>
                <a:gd name="T3" fmla="*/ 30 h 30"/>
                <a:gd name="T4" fmla="*/ 6 w 30"/>
                <a:gd name="T5" fmla="*/ 24 h 30"/>
                <a:gd name="T6" fmla="*/ 12 w 30"/>
                <a:gd name="T7" fmla="*/ 24 h 30"/>
                <a:gd name="T8" fmla="*/ 18 w 30"/>
                <a:gd name="T9" fmla="*/ 24 h 30"/>
                <a:gd name="T10" fmla="*/ 24 w 30"/>
                <a:gd name="T11" fmla="*/ 18 h 30"/>
                <a:gd name="T12" fmla="*/ 24 w 30"/>
                <a:gd name="T13" fmla="*/ 12 h 30"/>
                <a:gd name="T14" fmla="*/ 30 w 30"/>
                <a:gd name="T15" fmla="*/ 12 h 30"/>
                <a:gd name="T16" fmla="*/ 30 w 30"/>
                <a:gd name="T17" fmla="*/ 6 h 30"/>
                <a:gd name="T18" fmla="*/ 30 w 30"/>
                <a:gd name="T19" fmla="*/ 0 h 30"/>
                <a:gd name="T20" fmla="*/ 12 w 30"/>
                <a:gd name="T21" fmla="*/ 0 h 30"/>
                <a:gd name="T22" fmla="*/ 12 w 30"/>
                <a:gd name="T23" fmla="*/ 0 h 30"/>
                <a:gd name="T24" fmla="*/ 12 w 30"/>
                <a:gd name="T25" fmla="*/ 6 h 30"/>
                <a:gd name="T26" fmla="*/ 12 w 30"/>
                <a:gd name="T27" fmla="*/ 6 h 30"/>
                <a:gd name="T28" fmla="*/ 12 w 30"/>
                <a:gd name="T29" fmla="*/ 6 h 30"/>
                <a:gd name="T30" fmla="*/ 6 w 30"/>
                <a:gd name="T31" fmla="*/ 6 h 30"/>
                <a:gd name="T32" fmla="*/ 6 w 30"/>
                <a:gd name="T33" fmla="*/ 12 h 30"/>
                <a:gd name="T34" fmla="*/ 6 w 30"/>
                <a:gd name="T35" fmla="*/ 12 h 30"/>
                <a:gd name="T36" fmla="*/ 0 w 30"/>
                <a:gd name="T37" fmla="*/ 12 h 30"/>
                <a:gd name="T38" fmla="*/ 0 w 30"/>
                <a:gd name="T39" fmla="*/ 12 h 30"/>
                <a:gd name="T40" fmla="*/ 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30"/>
                  </a:moveTo>
                  <a:lnTo>
                    <a:pt x="0" y="3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8" name="Freeform 69">
              <a:extLst>
                <a:ext uri="{FF2B5EF4-FFF2-40B4-BE49-F238E27FC236}">
                  <a16:creationId xmlns:a16="http://schemas.microsoft.com/office/drawing/2014/main" id="{B5C887FE-8A84-CF86-6302-5086D0849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756"/>
              <a:ext cx="30" cy="30"/>
            </a:xfrm>
            <a:custGeom>
              <a:avLst/>
              <a:gdLst>
                <a:gd name="T0" fmla="*/ 0 w 30"/>
                <a:gd name="T1" fmla="*/ 0 h 30"/>
                <a:gd name="T2" fmla="*/ 0 w 30"/>
                <a:gd name="T3" fmla="*/ 0 h 30"/>
                <a:gd name="T4" fmla="*/ 6 w 30"/>
                <a:gd name="T5" fmla="*/ 6 h 30"/>
                <a:gd name="T6" fmla="*/ 6 w 30"/>
                <a:gd name="T7" fmla="*/ 12 h 30"/>
                <a:gd name="T8" fmla="*/ 6 w 30"/>
                <a:gd name="T9" fmla="*/ 12 h 30"/>
                <a:gd name="T10" fmla="*/ 12 w 30"/>
                <a:gd name="T11" fmla="*/ 18 h 30"/>
                <a:gd name="T12" fmla="*/ 18 w 30"/>
                <a:gd name="T13" fmla="*/ 24 h 30"/>
                <a:gd name="T14" fmla="*/ 18 w 30"/>
                <a:gd name="T15" fmla="*/ 24 h 30"/>
                <a:gd name="T16" fmla="*/ 24 w 30"/>
                <a:gd name="T17" fmla="*/ 24 h 30"/>
                <a:gd name="T18" fmla="*/ 30 w 30"/>
                <a:gd name="T19" fmla="*/ 30 h 30"/>
                <a:gd name="T20" fmla="*/ 30 w 30"/>
                <a:gd name="T21" fmla="*/ 12 h 30"/>
                <a:gd name="T22" fmla="*/ 30 w 30"/>
                <a:gd name="T23" fmla="*/ 12 h 30"/>
                <a:gd name="T24" fmla="*/ 24 w 30"/>
                <a:gd name="T25" fmla="*/ 12 h 30"/>
                <a:gd name="T26" fmla="*/ 24 w 30"/>
                <a:gd name="T27" fmla="*/ 6 h 30"/>
                <a:gd name="T28" fmla="*/ 24 w 30"/>
                <a:gd name="T29" fmla="*/ 6 h 30"/>
                <a:gd name="T30" fmla="*/ 24 w 30"/>
                <a:gd name="T31" fmla="*/ 6 h 30"/>
                <a:gd name="T32" fmla="*/ 18 w 30"/>
                <a:gd name="T33" fmla="*/ 6 h 30"/>
                <a:gd name="T34" fmla="*/ 18 w 30"/>
                <a:gd name="T35" fmla="*/ 0 h 30"/>
                <a:gd name="T36" fmla="*/ 18 w 30"/>
                <a:gd name="T37" fmla="*/ 0 h 30"/>
                <a:gd name="T38" fmla="*/ 18 w 30"/>
                <a:gd name="T39" fmla="*/ 0 h 30"/>
                <a:gd name="T40" fmla="*/ 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12" y="18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30" y="30"/>
                  </a:lnTo>
                  <a:lnTo>
                    <a:pt x="30" y="12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9" name="Freeform 70">
              <a:extLst>
                <a:ext uri="{FF2B5EF4-FFF2-40B4-BE49-F238E27FC236}">
                  <a16:creationId xmlns:a16="http://schemas.microsoft.com/office/drawing/2014/main" id="{60A1B641-F867-F91B-739B-F0E316D04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726"/>
              <a:ext cx="30" cy="30"/>
            </a:xfrm>
            <a:custGeom>
              <a:avLst/>
              <a:gdLst>
                <a:gd name="T0" fmla="*/ 30 w 30"/>
                <a:gd name="T1" fmla="*/ 0 h 30"/>
                <a:gd name="T2" fmla="*/ 30 w 30"/>
                <a:gd name="T3" fmla="*/ 0 h 30"/>
                <a:gd name="T4" fmla="*/ 24 w 30"/>
                <a:gd name="T5" fmla="*/ 0 h 30"/>
                <a:gd name="T6" fmla="*/ 18 w 30"/>
                <a:gd name="T7" fmla="*/ 0 h 30"/>
                <a:gd name="T8" fmla="*/ 18 w 30"/>
                <a:gd name="T9" fmla="*/ 6 h 30"/>
                <a:gd name="T10" fmla="*/ 12 w 30"/>
                <a:gd name="T11" fmla="*/ 6 h 30"/>
                <a:gd name="T12" fmla="*/ 6 w 30"/>
                <a:gd name="T13" fmla="*/ 12 h 30"/>
                <a:gd name="T14" fmla="*/ 6 w 30"/>
                <a:gd name="T15" fmla="*/ 18 h 30"/>
                <a:gd name="T16" fmla="*/ 6 w 30"/>
                <a:gd name="T17" fmla="*/ 24 h 30"/>
                <a:gd name="T18" fmla="*/ 0 w 30"/>
                <a:gd name="T19" fmla="*/ 30 h 30"/>
                <a:gd name="T20" fmla="*/ 18 w 30"/>
                <a:gd name="T21" fmla="*/ 30 h 30"/>
                <a:gd name="T22" fmla="*/ 18 w 30"/>
                <a:gd name="T23" fmla="*/ 24 h 30"/>
                <a:gd name="T24" fmla="*/ 18 w 30"/>
                <a:gd name="T25" fmla="*/ 24 h 30"/>
                <a:gd name="T26" fmla="*/ 24 w 30"/>
                <a:gd name="T27" fmla="*/ 24 h 30"/>
                <a:gd name="T28" fmla="*/ 24 w 30"/>
                <a:gd name="T29" fmla="*/ 18 h 30"/>
                <a:gd name="T30" fmla="*/ 24 w 30"/>
                <a:gd name="T31" fmla="*/ 18 h 30"/>
                <a:gd name="T32" fmla="*/ 24 w 30"/>
                <a:gd name="T33" fmla="*/ 18 h 30"/>
                <a:gd name="T34" fmla="*/ 30 w 30"/>
                <a:gd name="T35" fmla="*/ 18 h 30"/>
                <a:gd name="T36" fmla="*/ 30 w 30"/>
                <a:gd name="T37" fmla="*/ 18 h 30"/>
                <a:gd name="T38" fmla="*/ 30 w 30"/>
                <a:gd name="T39" fmla="*/ 18 h 30"/>
                <a:gd name="T40" fmla="*/ 3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0"/>
                  </a:move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0" y="30"/>
                  </a:lnTo>
                  <a:lnTo>
                    <a:pt x="18" y="30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70" name="Rectangle 71">
              <a:extLst>
                <a:ext uri="{FF2B5EF4-FFF2-40B4-BE49-F238E27FC236}">
                  <a16:creationId xmlns:a16="http://schemas.microsoft.com/office/drawing/2014/main" id="{4CE3C2A0-951B-5C6B-FC8E-88DF5D9BD9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" y="3744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71" name="Oval 72">
              <a:extLst>
                <a:ext uri="{FF2B5EF4-FFF2-40B4-BE49-F238E27FC236}">
                  <a16:creationId xmlns:a16="http://schemas.microsoft.com/office/drawing/2014/main" id="{64360C77-2F0A-E3C0-1344-ECBB9ADCC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" y="3732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72" name="Freeform 73">
              <a:extLst>
                <a:ext uri="{FF2B5EF4-FFF2-40B4-BE49-F238E27FC236}">
                  <a16:creationId xmlns:a16="http://schemas.microsoft.com/office/drawing/2014/main" id="{622A7878-EC83-1263-900C-BECB30D16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726"/>
              <a:ext cx="30" cy="30"/>
            </a:xfrm>
            <a:custGeom>
              <a:avLst/>
              <a:gdLst>
                <a:gd name="T0" fmla="*/ 18 w 30"/>
                <a:gd name="T1" fmla="*/ 30 h 30"/>
                <a:gd name="T2" fmla="*/ 18 w 30"/>
                <a:gd name="T3" fmla="*/ 30 h 30"/>
                <a:gd name="T4" fmla="*/ 18 w 30"/>
                <a:gd name="T5" fmla="*/ 24 h 30"/>
                <a:gd name="T6" fmla="*/ 18 w 30"/>
                <a:gd name="T7" fmla="*/ 24 h 30"/>
                <a:gd name="T8" fmla="*/ 18 w 30"/>
                <a:gd name="T9" fmla="*/ 24 h 30"/>
                <a:gd name="T10" fmla="*/ 18 w 30"/>
                <a:gd name="T11" fmla="*/ 18 h 30"/>
                <a:gd name="T12" fmla="*/ 24 w 30"/>
                <a:gd name="T13" fmla="*/ 18 h 30"/>
                <a:gd name="T14" fmla="*/ 24 w 30"/>
                <a:gd name="T15" fmla="*/ 18 h 30"/>
                <a:gd name="T16" fmla="*/ 24 w 30"/>
                <a:gd name="T17" fmla="*/ 18 h 30"/>
                <a:gd name="T18" fmla="*/ 30 w 30"/>
                <a:gd name="T19" fmla="*/ 18 h 30"/>
                <a:gd name="T20" fmla="*/ 30 w 30"/>
                <a:gd name="T21" fmla="*/ 0 h 30"/>
                <a:gd name="T22" fmla="*/ 24 w 30"/>
                <a:gd name="T23" fmla="*/ 0 h 30"/>
                <a:gd name="T24" fmla="*/ 18 w 30"/>
                <a:gd name="T25" fmla="*/ 0 h 30"/>
                <a:gd name="T26" fmla="*/ 12 w 30"/>
                <a:gd name="T27" fmla="*/ 6 h 30"/>
                <a:gd name="T28" fmla="*/ 6 w 30"/>
                <a:gd name="T29" fmla="*/ 6 h 30"/>
                <a:gd name="T30" fmla="*/ 6 w 30"/>
                <a:gd name="T31" fmla="*/ 12 h 30"/>
                <a:gd name="T32" fmla="*/ 0 w 30"/>
                <a:gd name="T33" fmla="*/ 18 h 30"/>
                <a:gd name="T34" fmla="*/ 0 w 30"/>
                <a:gd name="T35" fmla="*/ 24 h 30"/>
                <a:gd name="T36" fmla="*/ 0 w 30"/>
                <a:gd name="T37" fmla="*/ 30 h 30"/>
                <a:gd name="T38" fmla="*/ 0 w 30"/>
                <a:gd name="T39" fmla="*/ 30 h 30"/>
                <a:gd name="T40" fmla="*/ 18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8" y="30"/>
                  </a:moveTo>
                  <a:lnTo>
                    <a:pt x="18" y="30"/>
                  </a:lnTo>
                  <a:lnTo>
                    <a:pt x="18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18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73" name="Freeform 74">
              <a:extLst>
                <a:ext uri="{FF2B5EF4-FFF2-40B4-BE49-F238E27FC236}">
                  <a16:creationId xmlns:a16="http://schemas.microsoft.com/office/drawing/2014/main" id="{5522A217-3B84-6113-6D8E-8FF597A74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756"/>
              <a:ext cx="30" cy="30"/>
            </a:xfrm>
            <a:custGeom>
              <a:avLst/>
              <a:gdLst>
                <a:gd name="T0" fmla="*/ 30 w 30"/>
                <a:gd name="T1" fmla="*/ 12 h 30"/>
                <a:gd name="T2" fmla="*/ 30 w 30"/>
                <a:gd name="T3" fmla="*/ 12 h 30"/>
                <a:gd name="T4" fmla="*/ 24 w 30"/>
                <a:gd name="T5" fmla="*/ 12 h 30"/>
                <a:gd name="T6" fmla="*/ 24 w 30"/>
                <a:gd name="T7" fmla="*/ 12 h 30"/>
                <a:gd name="T8" fmla="*/ 24 w 30"/>
                <a:gd name="T9" fmla="*/ 6 h 30"/>
                <a:gd name="T10" fmla="*/ 18 w 30"/>
                <a:gd name="T11" fmla="*/ 6 h 30"/>
                <a:gd name="T12" fmla="*/ 18 w 30"/>
                <a:gd name="T13" fmla="*/ 6 h 30"/>
                <a:gd name="T14" fmla="*/ 18 w 30"/>
                <a:gd name="T15" fmla="*/ 6 h 30"/>
                <a:gd name="T16" fmla="*/ 18 w 30"/>
                <a:gd name="T17" fmla="*/ 0 h 30"/>
                <a:gd name="T18" fmla="*/ 18 w 30"/>
                <a:gd name="T19" fmla="*/ 0 h 30"/>
                <a:gd name="T20" fmla="*/ 0 w 30"/>
                <a:gd name="T21" fmla="*/ 0 h 30"/>
                <a:gd name="T22" fmla="*/ 0 w 30"/>
                <a:gd name="T23" fmla="*/ 6 h 30"/>
                <a:gd name="T24" fmla="*/ 0 w 30"/>
                <a:gd name="T25" fmla="*/ 12 h 30"/>
                <a:gd name="T26" fmla="*/ 6 w 30"/>
                <a:gd name="T27" fmla="*/ 12 h 30"/>
                <a:gd name="T28" fmla="*/ 6 w 30"/>
                <a:gd name="T29" fmla="*/ 18 h 30"/>
                <a:gd name="T30" fmla="*/ 12 w 30"/>
                <a:gd name="T31" fmla="*/ 24 h 30"/>
                <a:gd name="T32" fmla="*/ 18 w 30"/>
                <a:gd name="T33" fmla="*/ 24 h 30"/>
                <a:gd name="T34" fmla="*/ 24 w 30"/>
                <a:gd name="T35" fmla="*/ 24 h 30"/>
                <a:gd name="T36" fmla="*/ 30 w 30"/>
                <a:gd name="T37" fmla="*/ 30 h 30"/>
                <a:gd name="T38" fmla="*/ 30 w 30"/>
                <a:gd name="T39" fmla="*/ 30 h 30"/>
                <a:gd name="T40" fmla="*/ 30 w 30"/>
                <a:gd name="T41" fmla="*/ 12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30" y="30"/>
                  </a:lnTo>
                  <a:lnTo>
                    <a:pt x="3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74" name="Freeform 75">
              <a:extLst>
                <a:ext uri="{FF2B5EF4-FFF2-40B4-BE49-F238E27FC236}">
                  <a16:creationId xmlns:a16="http://schemas.microsoft.com/office/drawing/2014/main" id="{E9AC1365-B40B-0509-5BF4-A9098B4C0D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756"/>
              <a:ext cx="30" cy="30"/>
            </a:xfrm>
            <a:custGeom>
              <a:avLst/>
              <a:gdLst>
                <a:gd name="T0" fmla="*/ 12 w 30"/>
                <a:gd name="T1" fmla="*/ 0 h 30"/>
                <a:gd name="T2" fmla="*/ 12 w 30"/>
                <a:gd name="T3" fmla="*/ 0 h 30"/>
                <a:gd name="T4" fmla="*/ 12 w 30"/>
                <a:gd name="T5" fmla="*/ 0 h 30"/>
                <a:gd name="T6" fmla="*/ 12 w 30"/>
                <a:gd name="T7" fmla="*/ 6 h 30"/>
                <a:gd name="T8" fmla="*/ 6 w 30"/>
                <a:gd name="T9" fmla="*/ 6 h 30"/>
                <a:gd name="T10" fmla="*/ 6 w 30"/>
                <a:gd name="T11" fmla="*/ 6 h 30"/>
                <a:gd name="T12" fmla="*/ 6 w 30"/>
                <a:gd name="T13" fmla="*/ 6 h 30"/>
                <a:gd name="T14" fmla="*/ 6 w 30"/>
                <a:gd name="T15" fmla="*/ 12 h 30"/>
                <a:gd name="T16" fmla="*/ 0 w 30"/>
                <a:gd name="T17" fmla="*/ 12 h 30"/>
                <a:gd name="T18" fmla="*/ 0 w 30"/>
                <a:gd name="T19" fmla="*/ 12 h 30"/>
                <a:gd name="T20" fmla="*/ 0 w 30"/>
                <a:gd name="T21" fmla="*/ 30 h 30"/>
                <a:gd name="T22" fmla="*/ 6 w 30"/>
                <a:gd name="T23" fmla="*/ 24 h 30"/>
                <a:gd name="T24" fmla="*/ 12 w 30"/>
                <a:gd name="T25" fmla="*/ 24 h 30"/>
                <a:gd name="T26" fmla="*/ 12 w 30"/>
                <a:gd name="T27" fmla="*/ 24 h 30"/>
                <a:gd name="T28" fmla="*/ 18 w 30"/>
                <a:gd name="T29" fmla="*/ 18 h 30"/>
                <a:gd name="T30" fmla="*/ 24 w 30"/>
                <a:gd name="T31" fmla="*/ 12 h 30"/>
                <a:gd name="T32" fmla="*/ 24 w 30"/>
                <a:gd name="T33" fmla="*/ 12 h 30"/>
                <a:gd name="T34" fmla="*/ 24 w 30"/>
                <a:gd name="T35" fmla="*/ 6 h 30"/>
                <a:gd name="T36" fmla="*/ 30 w 30"/>
                <a:gd name="T37" fmla="*/ 0 h 30"/>
                <a:gd name="T38" fmla="*/ 30 w 30"/>
                <a:gd name="T39" fmla="*/ 0 h 30"/>
                <a:gd name="T40" fmla="*/ 12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2" y="0"/>
                  </a:moveTo>
                  <a:lnTo>
                    <a:pt x="12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8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3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75" name="Freeform 76">
              <a:extLst>
                <a:ext uri="{FF2B5EF4-FFF2-40B4-BE49-F238E27FC236}">
                  <a16:creationId xmlns:a16="http://schemas.microsoft.com/office/drawing/2014/main" id="{8C1279C9-9248-A371-39FF-B1CA0681F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726"/>
              <a:ext cx="30" cy="30"/>
            </a:xfrm>
            <a:custGeom>
              <a:avLst/>
              <a:gdLst>
                <a:gd name="T0" fmla="*/ 0 w 30"/>
                <a:gd name="T1" fmla="*/ 18 h 30"/>
                <a:gd name="T2" fmla="*/ 0 w 30"/>
                <a:gd name="T3" fmla="*/ 18 h 30"/>
                <a:gd name="T4" fmla="*/ 0 w 30"/>
                <a:gd name="T5" fmla="*/ 18 h 30"/>
                <a:gd name="T6" fmla="*/ 6 w 30"/>
                <a:gd name="T7" fmla="*/ 18 h 30"/>
                <a:gd name="T8" fmla="*/ 6 w 30"/>
                <a:gd name="T9" fmla="*/ 18 h 30"/>
                <a:gd name="T10" fmla="*/ 6 w 30"/>
                <a:gd name="T11" fmla="*/ 18 h 30"/>
                <a:gd name="T12" fmla="*/ 6 w 30"/>
                <a:gd name="T13" fmla="*/ 24 h 30"/>
                <a:gd name="T14" fmla="*/ 12 w 30"/>
                <a:gd name="T15" fmla="*/ 24 h 30"/>
                <a:gd name="T16" fmla="*/ 12 w 30"/>
                <a:gd name="T17" fmla="*/ 24 h 30"/>
                <a:gd name="T18" fmla="*/ 12 w 30"/>
                <a:gd name="T19" fmla="*/ 30 h 30"/>
                <a:gd name="T20" fmla="*/ 30 w 30"/>
                <a:gd name="T21" fmla="*/ 30 h 30"/>
                <a:gd name="T22" fmla="*/ 24 w 30"/>
                <a:gd name="T23" fmla="*/ 24 h 30"/>
                <a:gd name="T24" fmla="*/ 24 w 30"/>
                <a:gd name="T25" fmla="*/ 18 h 30"/>
                <a:gd name="T26" fmla="*/ 24 w 30"/>
                <a:gd name="T27" fmla="*/ 12 h 30"/>
                <a:gd name="T28" fmla="*/ 18 w 30"/>
                <a:gd name="T29" fmla="*/ 6 h 30"/>
                <a:gd name="T30" fmla="*/ 12 w 30"/>
                <a:gd name="T31" fmla="*/ 6 h 30"/>
                <a:gd name="T32" fmla="*/ 12 w 30"/>
                <a:gd name="T33" fmla="*/ 0 h 30"/>
                <a:gd name="T34" fmla="*/ 6 w 30"/>
                <a:gd name="T35" fmla="*/ 0 h 30"/>
                <a:gd name="T36" fmla="*/ 0 w 30"/>
                <a:gd name="T37" fmla="*/ 0 h 30"/>
                <a:gd name="T38" fmla="*/ 0 w 30"/>
                <a:gd name="T39" fmla="*/ 0 h 30"/>
                <a:gd name="T40" fmla="*/ 0 w 30"/>
                <a:gd name="T41" fmla="*/ 18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18"/>
                  </a:moveTo>
                  <a:lnTo>
                    <a:pt x="0" y="18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76" name="Rectangle 77">
              <a:extLst>
                <a:ext uri="{FF2B5EF4-FFF2-40B4-BE49-F238E27FC236}">
                  <a16:creationId xmlns:a16="http://schemas.microsoft.com/office/drawing/2014/main" id="{8AFA85B8-BFC9-FBF5-D7A6-24E397724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" y="3660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77" name="Oval 78">
              <a:extLst>
                <a:ext uri="{FF2B5EF4-FFF2-40B4-BE49-F238E27FC236}">
                  <a16:creationId xmlns:a16="http://schemas.microsoft.com/office/drawing/2014/main" id="{833AFBDA-4101-46F9-9102-222F6A361C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" y="3648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78" name="Freeform 79">
              <a:extLst>
                <a:ext uri="{FF2B5EF4-FFF2-40B4-BE49-F238E27FC236}">
                  <a16:creationId xmlns:a16="http://schemas.microsoft.com/office/drawing/2014/main" id="{502C7C9E-FFBD-AE66-5C02-B3D43E852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642"/>
              <a:ext cx="30" cy="24"/>
            </a:xfrm>
            <a:custGeom>
              <a:avLst/>
              <a:gdLst>
                <a:gd name="T0" fmla="*/ 18 w 30"/>
                <a:gd name="T1" fmla="*/ 24 h 24"/>
                <a:gd name="T2" fmla="*/ 18 w 30"/>
                <a:gd name="T3" fmla="*/ 24 h 24"/>
                <a:gd name="T4" fmla="*/ 18 w 30"/>
                <a:gd name="T5" fmla="*/ 24 h 24"/>
                <a:gd name="T6" fmla="*/ 18 w 30"/>
                <a:gd name="T7" fmla="*/ 24 h 24"/>
                <a:gd name="T8" fmla="*/ 18 w 30"/>
                <a:gd name="T9" fmla="*/ 18 h 24"/>
                <a:gd name="T10" fmla="*/ 18 w 30"/>
                <a:gd name="T11" fmla="*/ 18 h 24"/>
                <a:gd name="T12" fmla="*/ 24 w 30"/>
                <a:gd name="T13" fmla="*/ 18 h 24"/>
                <a:gd name="T14" fmla="*/ 24 w 30"/>
                <a:gd name="T15" fmla="*/ 18 h 24"/>
                <a:gd name="T16" fmla="*/ 24 w 30"/>
                <a:gd name="T17" fmla="*/ 12 h 24"/>
                <a:gd name="T18" fmla="*/ 30 w 30"/>
                <a:gd name="T19" fmla="*/ 12 h 24"/>
                <a:gd name="T20" fmla="*/ 30 w 30"/>
                <a:gd name="T21" fmla="*/ 0 h 24"/>
                <a:gd name="T22" fmla="*/ 24 w 30"/>
                <a:gd name="T23" fmla="*/ 0 h 24"/>
                <a:gd name="T24" fmla="*/ 18 w 30"/>
                <a:gd name="T25" fmla="*/ 0 h 24"/>
                <a:gd name="T26" fmla="*/ 12 w 30"/>
                <a:gd name="T27" fmla="*/ 0 h 24"/>
                <a:gd name="T28" fmla="*/ 6 w 30"/>
                <a:gd name="T29" fmla="*/ 6 h 24"/>
                <a:gd name="T30" fmla="*/ 6 w 30"/>
                <a:gd name="T31" fmla="*/ 12 h 24"/>
                <a:gd name="T32" fmla="*/ 0 w 30"/>
                <a:gd name="T33" fmla="*/ 12 h 24"/>
                <a:gd name="T34" fmla="*/ 0 w 30"/>
                <a:gd name="T35" fmla="*/ 18 h 24"/>
                <a:gd name="T36" fmla="*/ 0 w 30"/>
                <a:gd name="T37" fmla="*/ 24 h 24"/>
                <a:gd name="T38" fmla="*/ 0 w 30"/>
                <a:gd name="T39" fmla="*/ 24 h 24"/>
                <a:gd name="T40" fmla="*/ 18 w 30"/>
                <a:gd name="T41" fmla="*/ 24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18" y="24"/>
                  </a:moveTo>
                  <a:lnTo>
                    <a:pt x="18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18" y="2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79" name="Freeform 80">
              <a:extLst>
                <a:ext uri="{FF2B5EF4-FFF2-40B4-BE49-F238E27FC236}">
                  <a16:creationId xmlns:a16="http://schemas.microsoft.com/office/drawing/2014/main" id="{0DA13A96-1AD6-F19A-15BA-7393E0F2D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666"/>
              <a:ext cx="30" cy="30"/>
            </a:xfrm>
            <a:custGeom>
              <a:avLst/>
              <a:gdLst>
                <a:gd name="T0" fmla="*/ 30 w 30"/>
                <a:gd name="T1" fmla="*/ 12 h 30"/>
                <a:gd name="T2" fmla="*/ 30 w 30"/>
                <a:gd name="T3" fmla="*/ 12 h 30"/>
                <a:gd name="T4" fmla="*/ 24 w 30"/>
                <a:gd name="T5" fmla="*/ 12 h 30"/>
                <a:gd name="T6" fmla="*/ 24 w 30"/>
                <a:gd name="T7" fmla="*/ 12 h 30"/>
                <a:gd name="T8" fmla="*/ 24 w 30"/>
                <a:gd name="T9" fmla="*/ 12 h 30"/>
                <a:gd name="T10" fmla="*/ 18 w 30"/>
                <a:gd name="T11" fmla="*/ 12 h 30"/>
                <a:gd name="T12" fmla="*/ 18 w 30"/>
                <a:gd name="T13" fmla="*/ 6 h 30"/>
                <a:gd name="T14" fmla="*/ 18 w 30"/>
                <a:gd name="T15" fmla="*/ 6 h 30"/>
                <a:gd name="T16" fmla="*/ 18 w 30"/>
                <a:gd name="T17" fmla="*/ 6 h 30"/>
                <a:gd name="T18" fmla="*/ 18 w 30"/>
                <a:gd name="T19" fmla="*/ 0 h 30"/>
                <a:gd name="T20" fmla="*/ 0 w 30"/>
                <a:gd name="T21" fmla="*/ 0 h 30"/>
                <a:gd name="T22" fmla="*/ 0 w 30"/>
                <a:gd name="T23" fmla="*/ 6 h 30"/>
                <a:gd name="T24" fmla="*/ 0 w 30"/>
                <a:gd name="T25" fmla="*/ 12 h 30"/>
                <a:gd name="T26" fmla="*/ 6 w 30"/>
                <a:gd name="T27" fmla="*/ 18 h 30"/>
                <a:gd name="T28" fmla="*/ 6 w 30"/>
                <a:gd name="T29" fmla="*/ 24 h 30"/>
                <a:gd name="T30" fmla="*/ 12 w 30"/>
                <a:gd name="T31" fmla="*/ 24 h 30"/>
                <a:gd name="T32" fmla="*/ 18 w 30"/>
                <a:gd name="T33" fmla="*/ 30 h 30"/>
                <a:gd name="T34" fmla="*/ 24 w 30"/>
                <a:gd name="T35" fmla="*/ 30 h 30"/>
                <a:gd name="T36" fmla="*/ 30 w 30"/>
                <a:gd name="T37" fmla="*/ 30 h 30"/>
                <a:gd name="T38" fmla="*/ 30 w 30"/>
                <a:gd name="T39" fmla="*/ 30 h 30"/>
                <a:gd name="T40" fmla="*/ 30 w 30"/>
                <a:gd name="T41" fmla="*/ 12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8" y="30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80" name="Freeform 81">
              <a:extLst>
                <a:ext uri="{FF2B5EF4-FFF2-40B4-BE49-F238E27FC236}">
                  <a16:creationId xmlns:a16="http://schemas.microsoft.com/office/drawing/2014/main" id="{D736C627-90BB-8802-CD81-DC52AFAEE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666"/>
              <a:ext cx="30" cy="30"/>
            </a:xfrm>
            <a:custGeom>
              <a:avLst/>
              <a:gdLst>
                <a:gd name="T0" fmla="*/ 12 w 30"/>
                <a:gd name="T1" fmla="*/ 0 h 30"/>
                <a:gd name="T2" fmla="*/ 12 w 30"/>
                <a:gd name="T3" fmla="*/ 0 h 30"/>
                <a:gd name="T4" fmla="*/ 12 w 30"/>
                <a:gd name="T5" fmla="*/ 6 h 30"/>
                <a:gd name="T6" fmla="*/ 12 w 30"/>
                <a:gd name="T7" fmla="*/ 6 h 30"/>
                <a:gd name="T8" fmla="*/ 6 w 30"/>
                <a:gd name="T9" fmla="*/ 6 h 30"/>
                <a:gd name="T10" fmla="*/ 6 w 30"/>
                <a:gd name="T11" fmla="*/ 12 h 30"/>
                <a:gd name="T12" fmla="*/ 6 w 30"/>
                <a:gd name="T13" fmla="*/ 12 h 30"/>
                <a:gd name="T14" fmla="*/ 6 w 30"/>
                <a:gd name="T15" fmla="*/ 12 h 30"/>
                <a:gd name="T16" fmla="*/ 0 w 30"/>
                <a:gd name="T17" fmla="*/ 12 h 30"/>
                <a:gd name="T18" fmla="*/ 0 w 30"/>
                <a:gd name="T19" fmla="*/ 12 h 30"/>
                <a:gd name="T20" fmla="*/ 0 w 30"/>
                <a:gd name="T21" fmla="*/ 30 h 30"/>
                <a:gd name="T22" fmla="*/ 6 w 30"/>
                <a:gd name="T23" fmla="*/ 30 h 30"/>
                <a:gd name="T24" fmla="*/ 12 w 30"/>
                <a:gd name="T25" fmla="*/ 30 h 30"/>
                <a:gd name="T26" fmla="*/ 12 w 30"/>
                <a:gd name="T27" fmla="*/ 24 h 30"/>
                <a:gd name="T28" fmla="*/ 18 w 30"/>
                <a:gd name="T29" fmla="*/ 24 h 30"/>
                <a:gd name="T30" fmla="*/ 24 w 30"/>
                <a:gd name="T31" fmla="*/ 18 h 30"/>
                <a:gd name="T32" fmla="*/ 24 w 30"/>
                <a:gd name="T33" fmla="*/ 12 h 30"/>
                <a:gd name="T34" fmla="*/ 24 w 30"/>
                <a:gd name="T35" fmla="*/ 6 h 30"/>
                <a:gd name="T36" fmla="*/ 30 w 30"/>
                <a:gd name="T37" fmla="*/ 0 h 30"/>
                <a:gd name="T38" fmla="*/ 30 w 30"/>
                <a:gd name="T39" fmla="*/ 0 h 30"/>
                <a:gd name="T40" fmla="*/ 12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2" y="0"/>
                  </a:moveTo>
                  <a:lnTo>
                    <a:pt x="12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3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81" name="Freeform 82">
              <a:extLst>
                <a:ext uri="{FF2B5EF4-FFF2-40B4-BE49-F238E27FC236}">
                  <a16:creationId xmlns:a16="http://schemas.microsoft.com/office/drawing/2014/main" id="{CD0EFDA5-8DF7-1E83-5E76-7FF23EC60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642"/>
              <a:ext cx="30" cy="24"/>
            </a:xfrm>
            <a:custGeom>
              <a:avLst/>
              <a:gdLst>
                <a:gd name="T0" fmla="*/ 0 w 30"/>
                <a:gd name="T1" fmla="*/ 12 h 24"/>
                <a:gd name="T2" fmla="*/ 0 w 30"/>
                <a:gd name="T3" fmla="*/ 12 h 24"/>
                <a:gd name="T4" fmla="*/ 0 w 30"/>
                <a:gd name="T5" fmla="*/ 12 h 24"/>
                <a:gd name="T6" fmla="*/ 6 w 30"/>
                <a:gd name="T7" fmla="*/ 18 h 24"/>
                <a:gd name="T8" fmla="*/ 6 w 30"/>
                <a:gd name="T9" fmla="*/ 18 h 24"/>
                <a:gd name="T10" fmla="*/ 6 w 30"/>
                <a:gd name="T11" fmla="*/ 18 h 24"/>
                <a:gd name="T12" fmla="*/ 6 w 30"/>
                <a:gd name="T13" fmla="*/ 18 h 24"/>
                <a:gd name="T14" fmla="*/ 12 w 30"/>
                <a:gd name="T15" fmla="*/ 24 h 24"/>
                <a:gd name="T16" fmla="*/ 12 w 30"/>
                <a:gd name="T17" fmla="*/ 24 h 24"/>
                <a:gd name="T18" fmla="*/ 12 w 30"/>
                <a:gd name="T19" fmla="*/ 24 h 24"/>
                <a:gd name="T20" fmla="*/ 30 w 30"/>
                <a:gd name="T21" fmla="*/ 24 h 24"/>
                <a:gd name="T22" fmla="*/ 24 w 30"/>
                <a:gd name="T23" fmla="*/ 18 h 24"/>
                <a:gd name="T24" fmla="*/ 24 w 30"/>
                <a:gd name="T25" fmla="*/ 12 h 24"/>
                <a:gd name="T26" fmla="*/ 24 w 30"/>
                <a:gd name="T27" fmla="*/ 12 h 24"/>
                <a:gd name="T28" fmla="*/ 18 w 30"/>
                <a:gd name="T29" fmla="*/ 6 h 24"/>
                <a:gd name="T30" fmla="*/ 12 w 30"/>
                <a:gd name="T31" fmla="*/ 0 h 24"/>
                <a:gd name="T32" fmla="*/ 12 w 30"/>
                <a:gd name="T33" fmla="*/ 0 h 24"/>
                <a:gd name="T34" fmla="*/ 6 w 30"/>
                <a:gd name="T35" fmla="*/ 0 h 24"/>
                <a:gd name="T36" fmla="*/ 0 w 30"/>
                <a:gd name="T37" fmla="*/ 0 h 24"/>
                <a:gd name="T38" fmla="*/ 0 w 30"/>
                <a:gd name="T39" fmla="*/ 0 h 24"/>
                <a:gd name="T40" fmla="*/ 0 w 30"/>
                <a:gd name="T41" fmla="*/ 12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0" y="12"/>
                  </a:moveTo>
                  <a:lnTo>
                    <a:pt x="0" y="12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30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82" name="Rectangle 83">
              <a:extLst>
                <a:ext uri="{FF2B5EF4-FFF2-40B4-BE49-F238E27FC236}">
                  <a16:creationId xmlns:a16="http://schemas.microsoft.com/office/drawing/2014/main" id="{44A98A8A-7BD8-DA82-F3BB-FF52EC8882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" y="3570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83" name="Oval 84">
              <a:extLst>
                <a:ext uri="{FF2B5EF4-FFF2-40B4-BE49-F238E27FC236}">
                  <a16:creationId xmlns:a16="http://schemas.microsoft.com/office/drawing/2014/main" id="{03270DC1-2143-3363-5085-0E6915947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" y="3564"/>
              <a:ext cx="42" cy="36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84" name="Freeform 85">
              <a:extLst>
                <a:ext uri="{FF2B5EF4-FFF2-40B4-BE49-F238E27FC236}">
                  <a16:creationId xmlns:a16="http://schemas.microsoft.com/office/drawing/2014/main" id="{CCBF479A-1F20-9646-78F0-1262DD6B0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552"/>
              <a:ext cx="30" cy="30"/>
            </a:xfrm>
            <a:custGeom>
              <a:avLst/>
              <a:gdLst>
                <a:gd name="T0" fmla="*/ 18 w 30"/>
                <a:gd name="T1" fmla="*/ 30 h 30"/>
                <a:gd name="T2" fmla="*/ 18 w 30"/>
                <a:gd name="T3" fmla="*/ 30 h 30"/>
                <a:gd name="T4" fmla="*/ 18 w 30"/>
                <a:gd name="T5" fmla="*/ 30 h 30"/>
                <a:gd name="T6" fmla="*/ 18 w 30"/>
                <a:gd name="T7" fmla="*/ 24 h 30"/>
                <a:gd name="T8" fmla="*/ 18 w 30"/>
                <a:gd name="T9" fmla="*/ 24 h 30"/>
                <a:gd name="T10" fmla="*/ 18 w 30"/>
                <a:gd name="T11" fmla="*/ 24 h 30"/>
                <a:gd name="T12" fmla="*/ 24 w 30"/>
                <a:gd name="T13" fmla="*/ 18 h 30"/>
                <a:gd name="T14" fmla="*/ 24 w 30"/>
                <a:gd name="T15" fmla="*/ 18 h 30"/>
                <a:gd name="T16" fmla="*/ 24 w 30"/>
                <a:gd name="T17" fmla="*/ 18 h 30"/>
                <a:gd name="T18" fmla="*/ 30 w 30"/>
                <a:gd name="T19" fmla="*/ 18 h 30"/>
                <a:gd name="T20" fmla="*/ 30 w 30"/>
                <a:gd name="T21" fmla="*/ 0 h 30"/>
                <a:gd name="T22" fmla="*/ 24 w 30"/>
                <a:gd name="T23" fmla="*/ 0 h 30"/>
                <a:gd name="T24" fmla="*/ 18 w 30"/>
                <a:gd name="T25" fmla="*/ 0 h 30"/>
                <a:gd name="T26" fmla="*/ 12 w 30"/>
                <a:gd name="T27" fmla="*/ 6 h 30"/>
                <a:gd name="T28" fmla="*/ 6 w 30"/>
                <a:gd name="T29" fmla="*/ 12 h 30"/>
                <a:gd name="T30" fmla="*/ 6 w 30"/>
                <a:gd name="T31" fmla="*/ 12 h 30"/>
                <a:gd name="T32" fmla="*/ 0 w 30"/>
                <a:gd name="T33" fmla="*/ 18 h 30"/>
                <a:gd name="T34" fmla="*/ 0 w 30"/>
                <a:gd name="T35" fmla="*/ 24 h 30"/>
                <a:gd name="T36" fmla="*/ 0 w 30"/>
                <a:gd name="T37" fmla="*/ 30 h 30"/>
                <a:gd name="T38" fmla="*/ 0 w 30"/>
                <a:gd name="T39" fmla="*/ 30 h 30"/>
                <a:gd name="T40" fmla="*/ 18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8" y="30"/>
                  </a:moveTo>
                  <a:lnTo>
                    <a:pt x="18" y="30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18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85" name="Freeform 86">
              <a:extLst>
                <a:ext uri="{FF2B5EF4-FFF2-40B4-BE49-F238E27FC236}">
                  <a16:creationId xmlns:a16="http://schemas.microsoft.com/office/drawing/2014/main" id="{1543EA76-E9A8-4120-AE98-DA7BD99FB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582"/>
              <a:ext cx="30" cy="30"/>
            </a:xfrm>
            <a:custGeom>
              <a:avLst/>
              <a:gdLst>
                <a:gd name="T0" fmla="*/ 30 w 30"/>
                <a:gd name="T1" fmla="*/ 12 h 30"/>
                <a:gd name="T2" fmla="*/ 30 w 30"/>
                <a:gd name="T3" fmla="*/ 12 h 30"/>
                <a:gd name="T4" fmla="*/ 24 w 30"/>
                <a:gd name="T5" fmla="*/ 12 h 30"/>
                <a:gd name="T6" fmla="*/ 24 w 30"/>
                <a:gd name="T7" fmla="*/ 12 h 30"/>
                <a:gd name="T8" fmla="*/ 24 w 30"/>
                <a:gd name="T9" fmla="*/ 12 h 30"/>
                <a:gd name="T10" fmla="*/ 18 w 30"/>
                <a:gd name="T11" fmla="*/ 6 h 30"/>
                <a:gd name="T12" fmla="*/ 18 w 30"/>
                <a:gd name="T13" fmla="*/ 6 h 30"/>
                <a:gd name="T14" fmla="*/ 18 w 30"/>
                <a:gd name="T15" fmla="*/ 6 h 30"/>
                <a:gd name="T16" fmla="*/ 18 w 30"/>
                <a:gd name="T17" fmla="*/ 0 h 30"/>
                <a:gd name="T18" fmla="*/ 18 w 30"/>
                <a:gd name="T19" fmla="*/ 0 h 30"/>
                <a:gd name="T20" fmla="*/ 0 w 30"/>
                <a:gd name="T21" fmla="*/ 0 h 30"/>
                <a:gd name="T22" fmla="*/ 0 w 30"/>
                <a:gd name="T23" fmla="*/ 6 h 30"/>
                <a:gd name="T24" fmla="*/ 0 w 30"/>
                <a:gd name="T25" fmla="*/ 12 h 30"/>
                <a:gd name="T26" fmla="*/ 6 w 30"/>
                <a:gd name="T27" fmla="*/ 18 h 30"/>
                <a:gd name="T28" fmla="*/ 6 w 30"/>
                <a:gd name="T29" fmla="*/ 18 h 30"/>
                <a:gd name="T30" fmla="*/ 12 w 30"/>
                <a:gd name="T31" fmla="*/ 24 h 30"/>
                <a:gd name="T32" fmla="*/ 18 w 30"/>
                <a:gd name="T33" fmla="*/ 24 h 30"/>
                <a:gd name="T34" fmla="*/ 24 w 30"/>
                <a:gd name="T35" fmla="*/ 30 h 30"/>
                <a:gd name="T36" fmla="*/ 30 w 30"/>
                <a:gd name="T37" fmla="*/ 30 h 30"/>
                <a:gd name="T38" fmla="*/ 30 w 30"/>
                <a:gd name="T39" fmla="*/ 30 h 30"/>
                <a:gd name="T40" fmla="*/ 30 w 30"/>
                <a:gd name="T41" fmla="*/ 12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86" name="Freeform 87">
              <a:extLst>
                <a:ext uri="{FF2B5EF4-FFF2-40B4-BE49-F238E27FC236}">
                  <a16:creationId xmlns:a16="http://schemas.microsoft.com/office/drawing/2014/main" id="{F477896E-CCB0-83BE-15CA-7BEB7CA06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582"/>
              <a:ext cx="30" cy="30"/>
            </a:xfrm>
            <a:custGeom>
              <a:avLst/>
              <a:gdLst>
                <a:gd name="T0" fmla="*/ 12 w 30"/>
                <a:gd name="T1" fmla="*/ 0 h 30"/>
                <a:gd name="T2" fmla="*/ 12 w 30"/>
                <a:gd name="T3" fmla="*/ 0 h 30"/>
                <a:gd name="T4" fmla="*/ 12 w 30"/>
                <a:gd name="T5" fmla="*/ 0 h 30"/>
                <a:gd name="T6" fmla="*/ 12 w 30"/>
                <a:gd name="T7" fmla="*/ 6 h 30"/>
                <a:gd name="T8" fmla="*/ 6 w 30"/>
                <a:gd name="T9" fmla="*/ 6 h 30"/>
                <a:gd name="T10" fmla="*/ 6 w 30"/>
                <a:gd name="T11" fmla="*/ 6 h 30"/>
                <a:gd name="T12" fmla="*/ 6 w 30"/>
                <a:gd name="T13" fmla="*/ 12 h 30"/>
                <a:gd name="T14" fmla="*/ 6 w 30"/>
                <a:gd name="T15" fmla="*/ 12 h 30"/>
                <a:gd name="T16" fmla="*/ 0 w 30"/>
                <a:gd name="T17" fmla="*/ 12 h 30"/>
                <a:gd name="T18" fmla="*/ 0 w 30"/>
                <a:gd name="T19" fmla="*/ 12 h 30"/>
                <a:gd name="T20" fmla="*/ 0 w 30"/>
                <a:gd name="T21" fmla="*/ 30 h 30"/>
                <a:gd name="T22" fmla="*/ 6 w 30"/>
                <a:gd name="T23" fmla="*/ 30 h 30"/>
                <a:gd name="T24" fmla="*/ 12 w 30"/>
                <a:gd name="T25" fmla="*/ 24 h 30"/>
                <a:gd name="T26" fmla="*/ 12 w 30"/>
                <a:gd name="T27" fmla="*/ 24 h 30"/>
                <a:gd name="T28" fmla="*/ 18 w 30"/>
                <a:gd name="T29" fmla="*/ 18 h 30"/>
                <a:gd name="T30" fmla="*/ 24 w 30"/>
                <a:gd name="T31" fmla="*/ 18 h 30"/>
                <a:gd name="T32" fmla="*/ 24 w 30"/>
                <a:gd name="T33" fmla="*/ 12 h 30"/>
                <a:gd name="T34" fmla="*/ 24 w 30"/>
                <a:gd name="T35" fmla="*/ 6 h 30"/>
                <a:gd name="T36" fmla="*/ 30 w 30"/>
                <a:gd name="T37" fmla="*/ 0 h 30"/>
                <a:gd name="T38" fmla="*/ 30 w 30"/>
                <a:gd name="T39" fmla="*/ 0 h 30"/>
                <a:gd name="T40" fmla="*/ 12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2" y="0"/>
                  </a:moveTo>
                  <a:lnTo>
                    <a:pt x="12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12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3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87" name="Freeform 88">
              <a:extLst>
                <a:ext uri="{FF2B5EF4-FFF2-40B4-BE49-F238E27FC236}">
                  <a16:creationId xmlns:a16="http://schemas.microsoft.com/office/drawing/2014/main" id="{BC1FD882-31B7-2584-4B0D-AE500B3E3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552"/>
              <a:ext cx="30" cy="30"/>
            </a:xfrm>
            <a:custGeom>
              <a:avLst/>
              <a:gdLst>
                <a:gd name="T0" fmla="*/ 0 w 30"/>
                <a:gd name="T1" fmla="*/ 18 h 30"/>
                <a:gd name="T2" fmla="*/ 0 w 30"/>
                <a:gd name="T3" fmla="*/ 18 h 30"/>
                <a:gd name="T4" fmla="*/ 0 w 30"/>
                <a:gd name="T5" fmla="*/ 18 h 30"/>
                <a:gd name="T6" fmla="*/ 6 w 30"/>
                <a:gd name="T7" fmla="*/ 18 h 30"/>
                <a:gd name="T8" fmla="*/ 6 w 30"/>
                <a:gd name="T9" fmla="*/ 18 h 30"/>
                <a:gd name="T10" fmla="*/ 6 w 30"/>
                <a:gd name="T11" fmla="*/ 24 h 30"/>
                <a:gd name="T12" fmla="*/ 6 w 30"/>
                <a:gd name="T13" fmla="*/ 24 h 30"/>
                <a:gd name="T14" fmla="*/ 12 w 30"/>
                <a:gd name="T15" fmla="*/ 24 h 30"/>
                <a:gd name="T16" fmla="*/ 12 w 30"/>
                <a:gd name="T17" fmla="*/ 30 h 30"/>
                <a:gd name="T18" fmla="*/ 12 w 30"/>
                <a:gd name="T19" fmla="*/ 30 h 30"/>
                <a:gd name="T20" fmla="*/ 30 w 30"/>
                <a:gd name="T21" fmla="*/ 30 h 30"/>
                <a:gd name="T22" fmla="*/ 24 w 30"/>
                <a:gd name="T23" fmla="*/ 24 h 30"/>
                <a:gd name="T24" fmla="*/ 24 w 30"/>
                <a:gd name="T25" fmla="*/ 18 h 30"/>
                <a:gd name="T26" fmla="*/ 24 w 30"/>
                <a:gd name="T27" fmla="*/ 12 h 30"/>
                <a:gd name="T28" fmla="*/ 18 w 30"/>
                <a:gd name="T29" fmla="*/ 12 h 30"/>
                <a:gd name="T30" fmla="*/ 12 w 30"/>
                <a:gd name="T31" fmla="*/ 6 h 30"/>
                <a:gd name="T32" fmla="*/ 12 w 30"/>
                <a:gd name="T33" fmla="*/ 0 h 30"/>
                <a:gd name="T34" fmla="*/ 6 w 30"/>
                <a:gd name="T35" fmla="*/ 0 h 30"/>
                <a:gd name="T36" fmla="*/ 0 w 30"/>
                <a:gd name="T37" fmla="*/ 0 h 30"/>
                <a:gd name="T38" fmla="*/ 0 w 30"/>
                <a:gd name="T39" fmla="*/ 0 h 30"/>
                <a:gd name="T40" fmla="*/ 0 w 30"/>
                <a:gd name="T41" fmla="*/ 18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18"/>
                  </a:moveTo>
                  <a:lnTo>
                    <a:pt x="0" y="18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12"/>
                  </a:lnTo>
                  <a:lnTo>
                    <a:pt x="12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88" name="Rectangle 89">
              <a:extLst>
                <a:ext uri="{FF2B5EF4-FFF2-40B4-BE49-F238E27FC236}">
                  <a16:creationId xmlns:a16="http://schemas.microsoft.com/office/drawing/2014/main" id="{A52CA2A4-B969-CE8A-B590-A7F0DB74C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" y="3486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89" name="Oval 90">
              <a:extLst>
                <a:ext uri="{FF2B5EF4-FFF2-40B4-BE49-F238E27FC236}">
                  <a16:creationId xmlns:a16="http://schemas.microsoft.com/office/drawing/2014/main" id="{5A14EC71-520D-6B44-E293-5318A26B0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" y="3474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90" name="Freeform 91">
              <a:extLst>
                <a:ext uri="{FF2B5EF4-FFF2-40B4-BE49-F238E27FC236}">
                  <a16:creationId xmlns:a16="http://schemas.microsoft.com/office/drawing/2014/main" id="{EB70A556-EDC6-26D9-5355-6C5B6D374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468"/>
              <a:ext cx="30" cy="24"/>
            </a:xfrm>
            <a:custGeom>
              <a:avLst/>
              <a:gdLst>
                <a:gd name="T0" fmla="*/ 18 w 30"/>
                <a:gd name="T1" fmla="*/ 24 h 24"/>
                <a:gd name="T2" fmla="*/ 18 w 30"/>
                <a:gd name="T3" fmla="*/ 24 h 24"/>
                <a:gd name="T4" fmla="*/ 18 w 30"/>
                <a:gd name="T5" fmla="*/ 24 h 24"/>
                <a:gd name="T6" fmla="*/ 18 w 30"/>
                <a:gd name="T7" fmla="*/ 24 h 24"/>
                <a:gd name="T8" fmla="*/ 18 w 30"/>
                <a:gd name="T9" fmla="*/ 18 h 24"/>
                <a:gd name="T10" fmla="*/ 18 w 30"/>
                <a:gd name="T11" fmla="*/ 18 h 24"/>
                <a:gd name="T12" fmla="*/ 24 w 30"/>
                <a:gd name="T13" fmla="*/ 18 h 24"/>
                <a:gd name="T14" fmla="*/ 24 w 30"/>
                <a:gd name="T15" fmla="*/ 18 h 24"/>
                <a:gd name="T16" fmla="*/ 24 w 30"/>
                <a:gd name="T17" fmla="*/ 18 h 24"/>
                <a:gd name="T18" fmla="*/ 30 w 30"/>
                <a:gd name="T19" fmla="*/ 18 h 24"/>
                <a:gd name="T20" fmla="*/ 30 w 30"/>
                <a:gd name="T21" fmla="*/ 0 h 24"/>
                <a:gd name="T22" fmla="*/ 24 w 30"/>
                <a:gd name="T23" fmla="*/ 0 h 24"/>
                <a:gd name="T24" fmla="*/ 18 w 30"/>
                <a:gd name="T25" fmla="*/ 0 h 24"/>
                <a:gd name="T26" fmla="*/ 12 w 30"/>
                <a:gd name="T27" fmla="*/ 6 h 24"/>
                <a:gd name="T28" fmla="*/ 6 w 30"/>
                <a:gd name="T29" fmla="*/ 6 h 24"/>
                <a:gd name="T30" fmla="*/ 6 w 30"/>
                <a:gd name="T31" fmla="*/ 12 h 24"/>
                <a:gd name="T32" fmla="*/ 0 w 30"/>
                <a:gd name="T33" fmla="*/ 18 h 24"/>
                <a:gd name="T34" fmla="*/ 0 w 30"/>
                <a:gd name="T35" fmla="*/ 24 h 24"/>
                <a:gd name="T36" fmla="*/ 0 w 30"/>
                <a:gd name="T37" fmla="*/ 24 h 24"/>
                <a:gd name="T38" fmla="*/ 0 w 30"/>
                <a:gd name="T39" fmla="*/ 24 h 24"/>
                <a:gd name="T40" fmla="*/ 18 w 30"/>
                <a:gd name="T41" fmla="*/ 24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18" y="24"/>
                  </a:moveTo>
                  <a:lnTo>
                    <a:pt x="18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18" y="2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1" name="Freeform 92">
              <a:extLst>
                <a:ext uri="{FF2B5EF4-FFF2-40B4-BE49-F238E27FC236}">
                  <a16:creationId xmlns:a16="http://schemas.microsoft.com/office/drawing/2014/main" id="{8E9A9EF8-866F-5BF7-5A39-1E871E5D9E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492"/>
              <a:ext cx="30" cy="30"/>
            </a:xfrm>
            <a:custGeom>
              <a:avLst/>
              <a:gdLst>
                <a:gd name="T0" fmla="*/ 30 w 30"/>
                <a:gd name="T1" fmla="*/ 12 h 30"/>
                <a:gd name="T2" fmla="*/ 30 w 30"/>
                <a:gd name="T3" fmla="*/ 12 h 30"/>
                <a:gd name="T4" fmla="*/ 24 w 30"/>
                <a:gd name="T5" fmla="*/ 12 h 30"/>
                <a:gd name="T6" fmla="*/ 24 w 30"/>
                <a:gd name="T7" fmla="*/ 12 h 30"/>
                <a:gd name="T8" fmla="*/ 24 w 30"/>
                <a:gd name="T9" fmla="*/ 12 h 30"/>
                <a:gd name="T10" fmla="*/ 18 w 30"/>
                <a:gd name="T11" fmla="*/ 12 h 30"/>
                <a:gd name="T12" fmla="*/ 18 w 30"/>
                <a:gd name="T13" fmla="*/ 12 h 30"/>
                <a:gd name="T14" fmla="*/ 18 w 30"/>
                <a:gd name="T15" fmla="*/ 6 h 30"/>
                <a:gd name="T16" fmla="*/ 18 w 30"/>
                <a:gd name="T17" fmla="*/ 6 h 30"/>
                <a:gd name="T18" fmla="*/ 18 w 30"/>
                <a:gd name="T19" fmla="*/ 0 h 30"/>
                <a:gd name="T20" fmla="*/ 0 w 30"/>
                <a:gd name="T21" fmla="*/ 0 h 30"/>
                <a:gd name="T22" fmla="*/ 0 w 30"/>
                <a:gd name="T23" fmla="*/ 6 h 30"/>
                <a:gd name="T24" fmla="*/ 0 w 30"/>
                <a:gd name="T25" fmla="*/ 12 h 30"/>
                <a:gd name="T26" fmla="*/ 6 w 30"/>
                <a:gd name="T27" fmla="*/ 18 h 30"/>
                <a:gd name="T28" fmla="*/ 6 w 30"/>
                <a:gd name="T29" fmla="*/ 24 h 30"/>
                <a:gd name="T30" fmla="*/ 12 w 30"/>
                <a:gd name="T31" fmla="*/ 24 h 30"/>
                <a:gd name="T32" fmla="*/ 18 w 30"/>
                <a:gd name="T33" fmla="*/ 30 h 30"/>
                <a:gd name="T34" fmla="*/ 24 w 30"/>
                <a:gd name="T35" fmla="*/ 30 h 30"/>
                <a:gd name="T36" fmla="*/ 30 w 30"/>
                <a:gd name="T37" fmla="*/ 30 h 30"/>
                <a:gd name="T38" fmla="*/ 30 w 30"/>
                <a:gd name="T39" fmla="*/ 30 h 30"/>
                <a:gd name="T40" fmla="*/ 30 w 30"/>
                <a:gd name="T41" fmla="*/ 12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8" y="30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2" name="Freeform 93">
              <a:extLst>
                <a:ext uri="{FF2B5EF4-FFF2-40B4-BE49-F238E27FC236}">
                  <a16:creationId xmlns:a16="http://schemas.microsoft.com/office/drawing/2014/main" id="{683E8F8D-7FA8-4572-3804-4993BCAFE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492"/>
              <a:ext cx="30" cy="30"/>
            </a:xfrm>
            <a:custGeom>
              <a:avLst/>
              <a:gdLst>
                <a:gd name="T0" fmla="*/ 12 w 30"/>
                <a:gd name="T1" fmla="*/ 0 h 30"/>
                <a:gd name="T2" fmla="*/ 12 w 30"/>
                <a:gd name="T3" fmla="*/ 0 h 30"/>
                <a:gd name="T4" fmla="*/ 12 w 30"/>
                <a:gd name="T5" fmla="*/ 6 h 30"/>
                <a:gd name="T6" fmla="*/ 12 w 30"/>
                <a:gd name="T7" fmla="*/ 6 h 30"/>
                <a:gd name="T8" fmla="*/ 6 w 30"/>
                <a:gd name="T9" fmla="*/ 12 h 30"/>
                <a:gd name="T10" fmla="*/ 6 w 30"/>
                <a:gd name="T11" fmla="*/ 12 h 30"/>
                <a:gd name="T12" fmla="*/ 6 w 30"/>
                <a:gd name="T13" fmla="*/ 12 h 30"/>
                <a:gd name="T14" fmla="*/ 6 w 30"/>
                <a:gd name="T15" fmla="*/ 12 h 30"/>
                <a:gd name="T16" fmla="*/ 0 w 30"/>
                <a:gd name="T17" fmla="*/ 12 h 30"/>
                <a:gd name="T18" fmla="*/ 0 w 30"/>
                <a:gd name="T19" fmla="*/ 12 h 30"/>
                <a:gd name="T20" fmla="*/ 0 w 30"/>
                <a:gd name="T21" fmla="*/ 30 h 30"/>
                <a:gd name="T22" fmla="*/ 6 w 30"/>
                <a:gd name="T23" fmla="*/ 30 h 30"/>
                <a:gd name="T24" fmla="*/ 12 w 30"/>
                <a:gd name="T25" fmla="*/ 30 h 30"/>
                <a:gd name="T26" fmla="*/ 12 w 30"/>
                <a:gd name="T27" fmla="*/ 24 h 30"/>
                <a:gd name="T28" fmla="*/ 18 w 30"/>
                <a:gd name="T29" fmla="*/ 24 h 30"/>
                <a:gd name="T30" fmla="*/ 24 w 30"/>
                <a:gd name="T31" fmla="*/ 18 h 30"/>
                <a:gd name="T32" fmla="*/ 24 w 30"/>
                <a:gd name="T33" fmla="*/ 12 h 30"/>
                <a:gd name="T34" fmla="*/ 24 w 30"/>
                <a:gd name="T35" fmla="*/ 6 h 30"/>
                <a:gd name="T36" fmla="*/ 30 w 30"/>
                <a:gd name="T37" fmla="*/ 0 h 30"/>
                <a:gd name="T38" fmla="*/ 30 w 30"/>
                <a:gd name="T39" fmla="*/ 0 h 30"/>
                <a:gd name="T40" fmla="*/ 12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2" y="0"/>
                  </a:moveTo>
                  <a:lnTo>
                    <a:pt x="12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3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3" name="Freeform 94">
              <a:extLst>
                <a:ext uri="{FF2B5EF4-FFF2-40B4-BE49-F238E27FC236}">
                  <a16:creationId xmlns:a16="http://schemas.microsoft.com/office/drawing/2014/main" id="{64BAB048-8D72-4378-08AE-0D2E19A50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468"/>
              <a:ext cx="30" cy="24"/>
            </a:xfrm>
            <a:custGeom>
              <a:avLst/>
              <a:gdLst>
                <a:gd name="T0" fmla="*/ 0 w 30"/>
                <a:gd name="T1" fmla="*/ 18 h 24"/>
                <a:gd name="T2" fmla="*/ 0 w 30"/>
                <a:gd name="T3" fmla="*/ 18 h 24"/>
                <a:gd name="T4" fmla="*/ 0 w 30"/>
                <a:gd name="T5" fmla="*/ 18 h 24"/>
                <a:gd name="T6" fmla="*/ 6 w 30"/>
                <a:gd name="T7" fmla="*/ 18 h 24"/>
                <a:gd name="T8" fmla="*/ 6 w 30"/>
                <a:gd name="T9" fmla="*/ 18 h 24"/>
                <a:gd name="T10" fmla="*/ 6 w 30"/>
                <a:gd name="T11" fmla="*/ 18 h 24"/>
                <a:gd name="T12" fmla="*/ 6 w 30"/>
                <a:gd name="T13" fmla="*/ 18 h 24"/>
                <a:gd name="T14" fmla="*/ 12 w 30"/>
                <a:gd name="T15" fmla="*/ 24 h 24"/>
                <a:gd name="T16" fmla="*/ 12 w 30"/>
                <a:gd name="T17" fmla="*/ 24 h 24"/>
                <a:gd name="T18" fmla="*/ 12 w 30"/>
                <a:gd name="T19" fmla="*/ 24 h 24"/>
                <a:gd name="T20" fmla="*/ 30 w 30"/>
                <a:gd name="T21" fmla="*/ 24 h 24"/>
                <a:gd name="T22" fmla="*/ 24 w 30"/>
                <a:gd name="T23" fmla="*/ 24 h 24"/>
                <a:gd name="T24" fmla="*/ 24 w 30"/>
                <a:gd name="T25" fmla="*/ 18 h 24"/>
                <a:gd name="T26" fmla="*/ 24 w 30"/>
                <a:gd name="T27" fmla="*/ 12 h 24"/>
                <a:gd name="T28" fmla="*/ 18 w 30"/>
                <a:gd name="T29" fmla="*/ 6 h 24"/>
                <a:gd name="T30" fmla="*/ 12 w 30"/>
                <a:gd name="T31" fmla="*/ 6 h 24"/>
                <a:gd name="T32" fmla="*/ 12 w 30"/>
                <a:gd name="T33" fmla="*/ 0 h 24"/>
                <a:gd name="T34" fmla="*/ 6 w 30"/>
                <a:gd name="T35" fmla="*/ 0 h 24"/>
                <a:gd name="T36" fmla="*/ 0 w 30"/>
                <a:gd name="T37" fmla="*/ 0 h 24"/>
                <a:gd name="T38" fmla="*/ 0 w 30"/>
                <a:gd name="T39" fmla="*/ 0 h 24"/>
                <a:gd name="T40" fmla="*/ 0 w 30"/>
                <a:gd name="T41" fmla="*/ 18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0" y="18"/>
                  </a:moveTo>
                  <a:lnTo>
                    <a:pt x="0" y="18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30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4" name="Rectangle 95">
              <a:extLst>
                <a:ext uri="{FF2B5EF4-FFF2-40B4-BE49-F238E27FC236}">
                  <a16:creationId xmlns:a16="http://schemas.microsoft.com/office/drawing/2014/main" id="{7298708C-1142-54B3-716D-9AC2D25FB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" y="3402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95" name="Oval 96">
              <a:extLst>
                <a:ext uri="{FF2B5EF4-FFF2-40B4-BE49-F238E27FC236}">
                  <a16:creationId xmlns:a16="http://schemas.microsoft.com/office/drawing/2014/main" id="{8B259739-F2FC-AB64-513F-14FE1D3D8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" y="3390"/>
              <a:ext cx="42" cy="36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96" name="Freeform 97">
              <a:extLst>
                <a:ext uri="{FF2B5EF4-FFF2-40B4-BE49-F238E27FC236}">
                  <a16:creationId xmlns:a16="http://schemas.microsoft.com/office/drawing/2014/main" id="{A9FD69B5-AC3E-2523-7CF0-61F17F8EF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378"/>
              <a:ext cx="30" cy="30"/>
            </a:xfrm>
            <a:custGeom>
              <a:avLst/>
              <a:gdLst>
                <a:gd name="T0" fmla="*/ 18 w 30"/>
                <a:gd name="T1" fmla="*/ 30 h 30"/>
                <a:gd name="T2" fmla="*/ 18 w 30"/>
                <a:gd name="T3" fmla="*/ 30 h 30"/>
                <a:gd name="T4" fmla="*/ 18 w 30"/>
                <a:gd name="T5" fmla="*/ 30 h 30"/>
                <a:gd name="T6" fmla="*/ 18 w 30"/>
                <a:gd name="T7" fmla="*/ 24 h 30"/>
                <a:gd name="T8" fmla="*/ 18 w 30"/>
                <a:gd name="T9" fmla="*/ 24 h 30"/>
                <a:gd name="T10" fmla="*/ 18 w 30"/>
                <a:gd name="T11" fmla="*/ 24 h 30"/>
                <a:gd name="T12" fmla="*/ 24 w 30"/>
                <a:gd name="T13" fmla="*/ 18 h 30"/>
                <a:gd name="T14" fmla="*/ 24 w 30"/>
                <a:gd name="T15" fmla="*/ 18 h 30"/>
                <a:gd name="T16" fmla="*/ 24 w 30"/>
                <a:gd name="T17" fmla="*/ 18 h 30"/>
                <a:gd name="T18" fmla="*/ 30 w 30"/>
                <a:gd name="T19" fmla="*/ 18 h 30"/>
                <a:gd name="T20" fmla="*/ 30 w 30"/>
                <a:gd name="T21" fmla="*/ 0 h 30"/>
                <a:gd name="T22" fmla="*/ 24 w 30"/>
                <a:gd name="T23" fmla="*/ 0 h 30"/>
                <a:gd name="T24" fmla="*/ 18 w 30"/>
                <a:gd name="T25" fmla="*/ 6 h 30"/>
                <a:gd name="T26" fmla="*/ 12 w 30"/>
                <a:gd name="T27" fmla="*/ 6 h 30"/>
                <a:gd name="T28" fmla="*/ 6 w 30"/>
                <a:gd name="T29" fmla="*/ 12 h 30"/>
                <a:gd name="T30" fmla="*/ 6 w 30"/>
                <a:gd name="T31" fmla="*/ 12 h 30"/>
                <a:gd name="T32" fmla="*/ 0 w 30"/>
                <a:gd name="T33" fmla="*/ 18 h 30"/>
                <a:gd name="T34" fmla="*/ 0 w 30"/>
                <a:gd name="T35" fmla="*/ 24 h 30"/>
                <a:gd name="T36" fmla="*/ 0 w 30"/>
                <a:gd name="T37" fmla="*/ 30 h 30"/>
                <a:gd name="T38" fmla="*/ 0 w 30"/>
                <a:gd name="T39" fmla="*/ 30 h 30"/>
                <a:gd name="T40" fmla="*/ 18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8" y="30"/>
                  </a:moveTo>
                  <a:lnTo>
                    <a:pt x="18" y="30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18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7" name="Freeform 98">
              <a:extLst>
                <a:ext uri="{FF2B5EF4-FFF2-40B4-BE49-F238E27FC236}">
                  <a16:creationId xmlns:a16="http://schemas.microsoft.com/office/drawing/2014/main" id="{EF081785-9739-4529-EF57-44B592BF5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408"/>
              <a:ext cx="30" cy="30"/>
            </a:xfrm>
            <a:custGeom>
              <a:avLst/>
              <a:gdLst>
                <a:gd name="T0" fmla="*/ 30 w 30"/>
                <a:gd name="T1" fmla="*/ 12 h 30"/>
                <a:gd name="T2" fmla="*/ 30 w 30"/>
                <a:gd name="T3" fmla="*/ 12 h 30"/>
                <a:gd name="T4" fmla="*/ 24 w 30"/>
                <a:gd name="T5" fmla="*/ 12 h 30"/>
                <a:gd name="T6" fmla="*/ 24 w 30"/>
                <a:gd name="T7" fmla="*/ 12 h 30"/>
                <a:gd name="T8" fmla="*/ 24 w 30"/>
                <a:gd name="T9" fmla="*/ 12 h 30"/>
                <a:gd name="T10" fmla="*/ 18 w 30"/>
                <a:gd name="T11" fmla="*/ 6 h 30"/>
                <a:gd name="T12" fmla="*/ 18 w 30"/>
                <a:gd name="T13" fmla="*/ 6 h 30"/>
                <a:gd name="T14" fmla="*/ 18 w 30"/>
                <a:gd name="T15" fmla="*/ 6 h 30"/>
                <a:gd name="T16" fmla="*/ 18 w 30"/>
                <a:gd name="T17" fmla="*/ 0 h 30"/>
                <a:gd name="T18" fmla="*/ 18 w 30"/>
                <a:gd name="T19" fmla="*/ 0 h 30"/>
                <a:gd name="T20" fmla="*/ 0 w 30"/>
                <a:gd name="T21" fmla="*/ 0 h 30"/>
                <a:gd name="T22" fmla="*/ 0 w 30"/>
                <a:gd name="T23" fmla="*/ 6 h 30"/>
                <a:gd name="T24" fmla="*/ 0 w 30"/>
                <a:gd name="T25" fmla="*/ 12 h 30"/>
                <a:gd name="T26" fmla="*/ 6 w 30"/>
                <a:gd name="T27" fmla="*/ 18 h 30"/>
                <a:gd name="T28" fmla="*/ 6 w 30"/>
                <a:gd name="T29" fmla="*/ 18 h 30"/>
                <a:gd name="T30" fmla="*/ 12 w 30"/>
                <a:gd name="T31" fmla="*/ 24 h 30"/>
                <a:gd name="T32" fmla="*/ 18 w 30"/>
                <a:gd name="T33" fmla="*/ 30 h 30"/>
                <a:gd name="T34" fmla="*/ 24 w 30"/>
                <a:gd name="T35" fmla="*/ 30 h 30"/>
                <a:gd name="T36" fmla="*/ 30 w 30"/>
                <a:gd name="T37" fmla="*/ 30 h 30"/>
                <a:gd name="T38" fmla="*/ 30 w 30"/>
                <a:gd name="T39" fmla="*/ 30 h 30"/>
                <a:gd name="T40" fmla="*/ 30 w 30"/>
                <a:gd name="T41" fmla="*/ 12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8" y="30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8" name="Freeform 99">
              <a:extLst>
                <a:ext uri="{FF2B5EF4-FFF2-40B4-BE49-F238E27FC236}">
                  <a16:creationId xmlns:a16="http://schemas.microsoft.com/office/drawing/2014/main" id="{F770887A-EA3D-D929-176E-4BA00F268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408"/>
              <a:ext cx="30" cy="30"/>
            </a:xfrm>
            <a:custGeom>
              <a:avLst/>
              <a:gdLst>
                <a:gd name="T0" fmla="*/ 12 w 30"/>
                <a:gd name="T1" fmla="*/ 0 h 30"/>
                <a:gd name="T2" fmla="*/ 12 w 30"/>
                <a:gd name="T3" fmla="*/ 0 h 30"/>
                <a:gd name="T4" fmla="*/ 12 w 30"/>
                <a:gd name="T5" fmla="*/ 0 h 30"/>
                <a:gd name="T6" fmla="*/ 12 w 30"/>
                <a:gd name="T7" fmla="*/ 6 h 30"/>
                <a:gd name="T8" fmla="*/ 6 w 30"/>
                <a:gd name="T9" fmla="*/ 6 h 30"/>
                <a:gd name="T10" fmla="*/ 6 w 30"/>
                <a:gd name="T11" fmla="*/ 6 h 30"/>
                <a:gd name="T12" fmla="*/ 6 w 30"/>
                <a:gd name="T13" fmla="*/ 12 h 30"/>
                <a:gd name="T14" fmla="*/ 6 w 30"/>
                <a:gd name="T15" fmla="*/ 12 h 30"/>
                <a:gd name="T16" fmla="*/ 0 w 30"/>
                <a:gd name="T17" fmla="*/ 12 h 30"/>
                <a:gd name="T18" fmla="*/ 0 w 30"/>
                <a:gd name="T19" fmla="*/ 12 h 30"/>
                <a:gd name="T20" fmla="*/ 0 w 30"/>
                <a:gd name="T21" fmla="*/ 30 h 30"/>
                <a:gd name="T22" fmla="*/ 6 w 30"/>
                <a:gd name="T23" fmla="*/ 30 h 30"/>
                <a:gd name="T24" fmla="*/ 12 w 30"/>
                <a:gd name="T25" fmla="*/ 30 h 30"/>
                <a:gd name="T26" fmla="*/ 12 w 30"/>
                <a:gd name="T27" fmla="*/ 24 h 30"/>
                <a:gd name="T28" fmla="*/ 18 w 30"/>
                <a:gd name="T29" fmla="*/ 18 h 30"/>
                <a:gd name="T30" fmla="*/ 24 w 30"/>
                <a:gd name="T31" fmla="*/ 18 h 30"/>
                <a:gd name="T32" fmla="*/ 24 w 30"/>
                <a:gd name="T33" fmla="*/ 12 h 30"/>
                <a:gd name="T34" fmla="*/ 24 w 30"/>
                <a:gd name="T35" fmla="*/ 6 h 30"/>
                <a:gd name="T36" fmla="*/ 30 w 30"/>
                <a:gd name="T37" fmla="*/ 0 h 30"/>
                <a:gd name="T38" fmla="*/ 30 w 30"/>
                <a:gd name="T39" fmla="*/ 0 h 30"/>
                <a:gd name="T40" fmla="*/ 12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2" y="0"/>
                  </a:moveTo>
                  <a:lnTo>
                    <a:pt x="12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3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9" name="Freeform 100">
              <a:extLst>
                <a:ext uri="{FF2B5EF4-FFF2-40B4-BE49-F238E27FC236}">
                  <a16:creationId xmlns:a16="http://schemas.microsoft.com/office/drawing/2014/main" id="{6FF842F5-CAD6-451A-C768-67C76E3CA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378"/>
              <a:ext cx="30" cy="30"/>
            </a:xfrm>
            <a:custGeom>
              <a:avLst/>
              <a:gdLst>
                <a:gd name="T0" fmla="*/ 0 w 30"/>
                <a:gd name="T1" fmla="*/ 18 h 30"/>
                <a:gd name="T2" fmla="*/ 0 w 30"/>
                <a:gd name="T3" fmla="*/ 18 h 30"/>
                <a:gd name="T4" fmla="*/ 0 w 30"/>
                <a:gd name="T5" fmla="*/ 18 h 30"/>
                <a:gd name="T6" fmla="*/ 6 w 30"/>
                <a:gd name="T7" fmla="*/ 18 h 30"/>
                <a:gd name="T8" fmla="*/ 6 w 30"/>
                <a:gd name="T9" fmla="*/ 18 h 30"/>
                <a:gd name="T10" fmla="*/ 6 w 30"/>
                <a:gd name="T11" fmla="*/ 24 h 30"/>
                <a:gd name="T12" fmla="*/ 6 w 30"/>
                <a:gd name="T13" fmla="*/ 24 h 30"/>
                <a:gd name="T14" fmla="*/ 12 w 30"/>
                <a:gd name="T15" fmla="*/ 24 h 30"/>
                <a:gd name="T16" fmla="*/ 12 w 30"/>
                <a:gd name="T17" fmla="*/ 30 h 30"/>
                <a:gd name="T18" fmla="*/ 12 w 30"/>
                <a:gd name="T19" fmla="*/ 30 h 30"/>
                <a:gd name="T20" fmla="*/ 30 w 30"/>
                <a:gd name="T21" fmla="*/ 30 h 30"/>
                <a:gd name="T22" fmla="*/ 24 w 30"/>
                <a:gd name="T23" fmla="*/ 24 h 30"/>
                <a:gd name="T24" fmla="*/ 24 w 30"/>
                <a:gd name="T25" fmla="*/ 18 h 30"/>
                <a:gd name="T26" fmla="*/ 24 w 30"/>
                <a:gd name="T27" fmla="*/ 12 h 30"/>
                <a:gd name="T28" fmla="*/ 18 w 30"/>
                <a:gd name="T29" fmla="*/ 12 h 30"/>
                <a:gd name="T30" fmla="*/ 12 w 30"/>
                <a:gd name="T31" fmla="*/ 6 h 30"/>
                <a:gd name="T32" fmla="*/ 12 w 30"/>
                <a:gd name="T33" fmla="*/ 6 h 30"/>
                <a:gd name="T34" fmla="*/ 6 w 30"/>
                <a:gd name="T35" fmla="*/ 0 h 30"/>
                <a:gd name="T36" fmla="*/ 0 w 30"/>
                <a:gd name="T37" fmla="*/ 0 h 30"/>
                <a:gd name="T38" fmla="*/ 0 w 30"/>
                <a:gd name="T39" fmla="*/ 0 h 30"/>
                <a:gd name="T40" fmla="*/ 0 w 30"/>
                <a:gd name="T41" fmla="*/ 18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18"/>
                  </a:moveTo>
                  <a:lnTo>
                    <a:pt x="0" y="18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12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0" name="Rectangle 101">
              <a:extLst>
                <a:ext uri="{FF2B5EF4-FFF2-40B4-BE49-F238E27FC236}">
                  <a16:creationId xmlns:a16="http://schemas.microsoft.com/office/drawing/2014/main" id="{01138AB2-DAC5-8AA9-5326-DDF25A9FC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" y="3312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01" name="Oval 102">
              <a:extLst>
                <a:ext uri="{FF2B5EF4-FFF2-40B4-BE49-F238E27FC236}">
                  <a16:creationId xmlns:a16="http://schemas.microsoft.com/office/drawing/2014/main" id="{00DE7CF2-4D33-ED79-CEE1-016833262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" y="3300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02" name="Freeform 103">
              <a:extLst>
                <a:ext uri="{FF2B5EF4-FFF2-40B4-BE49-F238E27FC236}">
                  <a16:creationId xmlns:a16="http://schemas.microsoft.com/office/drawing/2014/main" id="{6DBF82F3-1DBF-42FA-01C7-395773AC1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294"/>
              <a:ext cx="30" cy="30"/>
            </a:xfrm>
            <a:custGeom>
              <a:avLst/>
              <a:gdLst>
                <a:gd name="T0" fmla="*/ 18 w 30"/>
                <a:gd name="T1" fmla="*/ 30 h 30"/>
                <a:gd name="T2" fmla="*/ 18 w 30"/>
                <a:gd name="T3" fmla="*/ 30 h 30"/>
                <a:gd name="T4" fmla="*/ 18 w 30"/>
                <a:gd name="T5" fmla="*/ 24 h 30"/>
                <a:gd name="T6" fmla="*/ 18 w 30"/>
                <a:gd name="T7" fmla="*/ 24 h 30"/>
                <a:gd name="T8" fmla="*/ 18 w 30"/>
                <a:gd name="T9" fmla="*/ 24 h 30"/>
                <a:gd name="T10" fmla="*/ 18 w 30"/>
                <a:gd name="T11" fmla="*/ 18 h 30"/>
                <a:gd name="T12" fmla="*/ 24 w 30"/>
                <a:gd name="T13" fmla="*/ 18 h 30"/>
                <a:gd name="T14" fmla="*/ 24 w 30"/>
                <a:gd name="T15" fmla="*/ 18 h 30"/>
                <a:gd name="T16" fmla="*/ 24 w 30"/>
                <a:gd name="T17" fmla="*/ 18 h 30"/>
                <a:gd name="T18" fmla="*/ 30 w 30"/>
                <a:gd name="T19" fmla="*/ 18 h 30"/>
                <a:gd name="T20" fmla="*/ 30 w 30"/>
                <a:gd name="T21" fmla="*/ 0 h 30"/>
                <a:gd name="T22" fmla="*/ 24 w 30"/>
                <a:gd name="T23" fmla="*/ 0 h 30"/>
                <a:gd name="T24" fmla="*/ 18 w 30"/>
                <a:gd name="T25" fmla="*/ 0 h 30"/>
                <a:gd name="T26" fmla="*/ 12 w 30"/>
                <a:gd name="T27" fmla="*/ 6 h 30"/>
                <a:gd name="T28" fmla="*/ 6 w 30"/>
                <a:gd name="T29" fmla="*/ 6 h 30"/>
                <a:gd name="T30" fmla="*/ 6 w 30"/>
                <a:gd name="T31" fmla="*/ 12 h 30"/>
                <a:gd name="T32" fmla="*/ 0 w 30"/>
                <a:gd name="T33" fmla="*/ 18 h 30"/>
                <a:gd name="T34" fmla="*/ 0 w 30"/>
                <a:gd name="T35" fmla="*/ 24 h 30"/>
                <a:gd name="T36" fmla="*/ 0 w 30"/>
                <a:gd name="T37" fmla="*/ 30 h 30"/>
                <a:gd name="T38" fmla="*/ 0 w 30"/>
                <a:gd name="T39" fmla="*/ 30 h 30"/>
                <a:gd name="T40" fmla="*/ 18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8" y="30"/>
                  </a:moveTo>
                  <a:lnTo>
                    <a:pt x="18" y="30"/>
                  </a:lnTo>
                  <a:lnTo>
                    <a:pt x="18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18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3" name="Freeform 104">
              <a:extLst>
                <a:ext uri="{FF2B5EF4-FFF2-40B4-BE49-F238E27FC236}">
                  <a16:creationId xmlns:a16="http://schemas.microsoft.com/office/drawing/2014/main" id="{8B048E6B-71D7-C5ED-9942-C991CFFC8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324"/>
              <a:ext cx="30" cy="24"/>
            </a:xfrm>
            <a:custGeom>
              <a:avLst/>
              <a:gdLst>
                <a:gd name="T0" fmla="*/ 30 w 30"/>
                <a:gd name="T1" fmla="*/ 12 h 24"/>
                <a:gd name="T2" fmla="*/ 30 w 30"/>
                <a:gd name="T3" fmla="*/ 12 h 24"/>
                <a:gd name="T4" fmla="*/ 24 w 30"/>
                <a:gd name="T5" fmla="*/ 12 h 24"/>
                <a:gd name="T6" fmla="*/ 24 w 30"/>
                <a:gd name="T7" fmla="*/ 6 h 24"/>
                <a:gd name="T8" fmla="*/ 24 w 30"/>
                <a:gd name="T9" fmla="*/ 6 h 24"/>
                <a:gd name="T10" fmla="*/ 18 w 30"/>
                <a:gd name="T11" fmla="*/ 6 h 24"/>
                <a:gd name="T12" fmla="*/ 18 w 30"/>
                <a:gd name="T13" fmla="*/ 6 h 24"/>
                <a:gd name="T14" fmla="*/ 18 w 30"/>
                <a:gd name="T15" fmla="*/ 0 h 24"/>
                <a:gd name="T16" fmla="*/ 18 w 30"/>
                <a:gd name="T17" fmla="*/ 0 h 24"/>
                <a:gd name="T18" fmla="*/ 18 w 30"/>
                <a:gd name="T19" fmla="*/ 0 h 24"/>
                <a:gd name="T20" fmla="*/ 0 w 30"/>
                <a:gd name="T21" fmla="*/ 0 h 24"/>
                <a:gd name="T22" fmla="*/ 0 w 30"/>
                <a:gd name="T23" fmla="*/ 6 h 24"/>
                <a:gd name="T24" fmla="*/ 0 w 30"/>
                <a:gd name="T25" fmla="*/ 12 h 24"/>
                <a:gd name="T26" fmla="*/ 6 w 30"/>
                <a:gd name="T27" fmla="*/ 12 h 24"/>
                <a:gd name="T28" fmla="*/ 6 w 30"/>
                <a:gd name="T29" fmla="*/ 18 h 24"/>
                <a:gd name="T30" fmla="*/ 12 w 30"/>
                <a:gd name="T31" fmla="*/ 24 h 24"/>
                <a:gd name="T32" fmla="*/ 18 w 30"/>
                <a:gd name="T33" fmla="*/ 24 h 24"/>
                <a:gd name="T34" fmla="*/ 24 w 30"/>
                <a:gd name="T35" fmla="*/ 24 h 24"/>
                <a:gd name="T36" fmla="*/ 30 w 30"/>
                <a:gd name="T37" fmla="*/ 24 h 24"/>
                <a:gd name="T38" fmla="*/ 30 w 30"/>
                <a:gd name="T39" fmla="*/ 24 h 24"/>
                <a:gd name="T40" fmla="*/ 30 w 30"/>
                <a:gd name="T41" fmla="*/ 12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4" name="Freeform 105">
              <a:extLst>
                <a:ext uri="{FF2B5EF4-FFF2-40B4-BE49-F238E27FC236}">
                  <a16:creationId xmlns:a16="http://schemas.microsoft.com/office/drawing/2014/main" id="{7894F605-7697-E2D6-CC15-507CA80D0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324"/>
              <a:ext cx="30" cy="24"/>
            </a:xfrm>
            <a:custGeom>
              <a:avLst/>
              <a:gdLst>
                <a:gd name="T0" fmla="*/ 12 w 30"/>
                <a:gd name="T1" fmla="*/ 0 h 24"/>
                <a:gd name="T2" fmla="*/ 12 w 30"/>
                <a:gd name="T3" fmla="*/ 0 h 24"/>
                <a:gd name="T4" fmla="*/ 12 w 30"/>
                <a:gd name="T5" fmla="*/ 0 h 24"/>
                <a:gd name="T6" fmla="*/ 12 w 30"/>
                <a:gd name="T7" fmla="*/ 0 h 24"/>
                <a:gd name="T8" fmla="*/ 6 w 30"/>
                <a:gd name="T9" fmla="*/ 6 h 24"/>
                <a:gd name="T10" fmla="*/ 6 w 30"/>
                <a:gd name="T11" fmla="*/ 6 h 24"/>
                <a:gd name="T12" fmla="*/ 6 w 30"/>
                <a:gd name="T13" fmla="*/ 6 h 24"/>
                <a:gd name="T14" fmla="*/ 6 w 30"/>
                <a:gd name="T15" fmla="*/ 6 h 24"/>
                <a:gd name="T16" fmla="*/ 0 w 30"/>
                <a:gd name="T17" fmla="*/ 12 h 24"/>
                <a:gd name="T18" fmla="*/ 0 w 30"/>
                <a:gd name="T19" fmla="*/ 12 h 24"/>
                <a:gd name="T20" fmla="*/ 0 w 30"/>
                <a:gd name="T21" fmla="*/ 24 h 24"/>
                <a:gd name="T22" fmla="*/ 6 w 30"/>
                <a:gd name="T23" fmla="*/ 24 h 24"/>
                <a:gd name="T24" fmla="*/ 12 w 30"/>
                <a:gd name="T25" fmla="*/ 24 h 24"/>
                <a:gd name="T26" fmla="*/ 12 w 30"/>
                <a:gd name="T27" fmla="*/ 24 h 24"/>
                <a:gd name="T28" fmla="*/ 18 w 30"/>
                <a:gd name="T29" fmla="*/ 18 h 24"/>
                <a:gd name="T30" fmla="*/ 24 w 30"/>
                <a:gd name="T31" fmla="*/ 12 h 24"/>
                <a:gd name="T32" fmla="*/ 24 w 30"/>
                <a:gd name="T33" fmla="*/ 12 h 24"/>
                <a:gd name="T34" fmla="*/ 24 w 30"/>
                <a:gd name="T35" fmla="*/ 6 h 24"/>
                <a:gd name="T36" fmla="*/ 30 w 30"/>
                <a:gd name="T37" fmla="*/ 0 h 24"/>
                <a:gd name="T38" fmla="*/ 30 w 30"/>
                <a:gd name="T39" fmla="*/ 0 h 24"/>
                <a:gd name="T40" fmla="*/ 12 w 30"/>
                <a:gd name="T41" fmla="*/ 0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12" y="0"/>
                  </a:moveTo>
                  <a:lnTo>
                    <a:pt x="12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8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3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5" name="Freeform 106">
              <a:extLst>
                <a:ext uri="{FF2B5EF4-FFF2-40B4-BE49-F238E27FC236}">
                  <a16:creationId xmlns:a16="http://schemas.microsoft.com/office/drawing/2014/main" id="{74A6838E-D600-81E2-2BBD-44BD5A8C8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294"/>
              <a:ext cx="30" cy="30"/>
            </a:xfrm>
            <a:custGeom>
              <a:avLst/>
              <a:gdLst>
                <a:gd name="T0" fmla="*/ 0 w 30"/>
                <a:gd name="T1" fmla="*/ 18 h 30"/>
                <a:gd name="T2" fmla="*/ 0 w 30"/>
                <a:gd name="T3" fmla="*/ 18 h 30"/>
                <a:gd name="T4" fmla="*/ 0 w 30"/>
                <a:gd name="T5" fmla="*/ 18 h 30"/>
                <a:gd name="T6" fmla="*/ 6 w 30"/>
                <a:gd name="T7" fmla="*/ 18 h 30"/>
                <a:gd name="T8" fmla="*/ 6 w 30"/>
                <a:gd name="T9" fmla="*/ 18 h 30"/>
                <a:gd name="T10" fmla="*/ 6 w 30"/>
                <a:gd name="T11" fmla="*/ 18 h 30"/>
                <a:gd name="T12" fmla="*/ 6 w 30"/>
                <a:gd name="T13" fmla="*/ 24 h 30"/>
                <a:gd name="T14" fmla="*/ 12 w 30"/>
                <a:gd name="T15" fmla="*/ 24 h 30"/>
                <a:gd name="T16" fmla="*/ 12 w 30"/>
                <a:gd name="T17" fmla="*/ 24 h 30"/>
                <a:gd name="T18" fmla="*/ 12 w 30"/>
                <a:gd name="T19" fmla="*/ 30 h 30"/>
                <a:gd name="T20" fmla="*/ 30 w 30"/>
                <a:gd name="T21" fmla="*/ 30 h 30"/>
                <a:gd name="T22" fmla="*/ 24 w 30"/>
                <a:gd name="T23" fmla="*/ 24 h 30"/>
                <a:gd name="T24" fmla="*/ 24 w 30"/>
                <a:gd name="T25" fmla="*/ 18 h 30"/>
                <a:gd name="T26" fmla="*/ 24 w 30"/>
                <a:gd name="T27" fmla="*/ 12 h 30"/>
                <a:gd name="T28" fmla="*/ 18 w 30"/>
                <a:gd name="T29" fmla="*/ 6 h 30"/>
                <a:gd name="T30" fmla="*/ 12 w 30"/>
                <a:gd name="T31" fmla="*/ 6 h 30"/>
                <a:gd name="T32" fmla="*/ 12 w 30"/>
                <a:gd name="T33" fmla="*/ 0 h 30"/>
                <a:gd name="T34" fmla="*/ 6 w 30"/>
                <a:gd name="T35" fmla="*/ 0 h 30"/>
                <a:gd name="T36" fmla="*/ 0 w 30"/>
                <a:gd name="T37" fmla="*/ 0 h 30"/>
                <a:gd name="T38" fmla="*/ 0 w 30"/>
                <a:gd name="T39" fmla="*/ 0 h 30"/>
                <a:gd name="T40" fmla="*/ 0 w 30"/>
                <a:gd name="T41" fmla="*/ 18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18"/>
                  </a:moveTo>
                  <a:lnTo>
                    <a:pt x="0" y="18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6" name="Rectangle 107">
              <a:extLst>
                <a:ext uri="{FF2B5EF4-FFF2-40B4-BE49-F238E27FC236}">
                  <a16:creationId xmlns:a16="http://schemas.microsoft.com/office/drawing/2014/main" id="{FC90A084-01F5-15CA-51D0-4F26CA6F2D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" y="3228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07" name="Oval 108">
              <a:extLst>
                <a:ext uri="{FF2B5EF4-FFF2-40B4-BE49-F238E27FC236}">
                  <a16:creationId xmlns:a16="http://schemas.microsoft.com/office/drawing/2014/main" id="{2235CB91-A284-4433-3EC3-286043F9E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" y="3216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08" name="Freeform 109">
              <a:extLst>
                <a:ext uri="{FF2B5EF4-FFF2-40B4-BE49-F238E27FC236}">
                  <a16:creationId xmlns:a16="http://schemas.microsoft.com/office/drawing/2014/main" id="{04A940A5-11FA-2B0C-FD89-126EDA6BA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204"/>
              <a:ext cx="30" cy="30"/>
            </a:xfrm>
            <a:custGeom>
              <a:avLst/>
              <a:gdLst>
                <a:gd name="T0" fmla="*/ 18 w 30"/>
                <a:gd name="T1" fmla="*/ 30 h 30"/>
                <a:gd name="T2" fmla="*/ 18 w 30"/>
                <a:gd name="T3" fmla="*/ 30 h 30"/>
                <a:gd name="T4" fmla="*/ 18 w 30"/>
                <a:gd name="T5" fmla="*/ 30 h 30"/>
                <a:gd name="T6" fmla="*/ 18 w 30"/>
                <a:gd name="T7" fmla="*/ 24 h 30"/>
                <a:gd name="T8" fmla="*/ 18 w 30"/>
                <a:gd name="T9" fmla="*/ 24 h 30"/>
                <a:gd name="T10" fmla="*/ 18 w 30"/>
                <a:gd name="T11" fmla="*/ 24 h 30"/>
                <a:gd name="T12" fmla="*/ 24 w 30"/>
                <a:gd name="T13" fmla="*/ 24 h 30"/>
                <a:gd name="T14" fmla="*/ 24 w 30"/>
                <a:gd name="T15" fmla="*/ 18 h 30"/>
                <a:gd name="T16" fmla="*/ 24 w 30"/>
                <a:gd name="T17" fmla="*/ 18 h 30"/>
                <a:gd name="T18" fmla="*/ 30 w 30"/>
                <a:gd name="T19" fmla="*/ 18 h 30"/>
                <a:gd name="T20" fmla="*/ 30 w 30"/>
                <a:gd name="T21" fmla="*/ 0 h 30"/>
                <a:gd name="T22" fmla="*/ 24 w 30"/>
                <a:gd name="T23" fmla="*/ 6 h 30"/>
                <a:gd name="T24" fmla="*/ 18 w 30"/>
                <a:gd name="T25" fmla="*/ 6 h 30"/>
                <a:gd name="T26" fmla="*/ 12 w 30"/>
                <a:gd name="T27" fmla="*/ 6 h 30"/>
                <a:gd name="T28" fmla="*/ 6 w 30"/>
                <a:gd name="T29" fmla="*/ 12 h 30"/>
                <a:gd name="T30" fmla="*/ 6 w 30"/>
                <a:gd name="T31" fmla="*/ 18 h 30"/>
                <a:gd name="T32" fmla="*/ 0 w 30"/>
                <a:gd name="T33" fmla="*/ 18 h 30"/>
                <a:gd name="T34" fmla="*/ 0 w 30"/>
                <a:gd name="T35" fmla="*/ 24 h 30"/>
                <a:gd name="T36" fmla="*/ 0 w 30"/>
                <a:gd name="T37" fmla="*/ 30 h 30"/>
                <a:gd name="T38" fmla="*/ 0 w 30"/>
                <a:gd name="T39" fmla="*/ 30 h 30"/>
                <a:gd name="T40" fmla="*/ 18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8" y="30"/>
                  </a:moveTo>
                  <a:lnTo>
                    <a:pt x="18" y="30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18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9" name="Freeform 110">
              <a:extLst>
                <a:ext uri="{FF2B5EF4-FFF2-40B4-BE49-F238E27FC236}">
                  <a16:creationId xmlns:a16="http://schemas.microsoft.com/office/drawing/2014/main" id="{687A998A-7C79-247F-88B7-7210EC4D3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234"/>
              <a:ext cx="30" cy="30"/>
            </a:xfrm>
            <a:custGeom>
              <a:avLst/>
              <a:gdLst>
                <a:gd name="T0" fmla="*/ 30 w 30"/>
                <a:gd name="T1" fmla="*/ 12 h 30"/>
                <a:gd name="T2" fmla="*/ 30 w 30"/>
                <a:gd name="T3" fmla="*/ 12 h 30"/>
                <a:gd name="T4" fmla="*/ 24 w 30"/>
                <a:gd name="T5" fmla="*/ 12 h 30"/>
                <a:gd name="T6" fmla="*/ 24 w 30"/>
                <a:gd name="T7" fmla="*/ 12 h 30"/>
                <a:gd name="T8" fmla="*/ 24 w 30"/>
                <a:gd name="T9" fmla="*/ 12 h 30"/>
                <a:gd name="T10" fmla="*/ 18 w 30"/>
                <a:gd name="T11" fmla="*/ 12 h 30"/>
                <a:gd name="T12" fmla="*/ 18 w 30"/>
                <a:gd name="T13" fmla="*/ 6 h 30"/>
                <a:gd name="T14" fmla="*/ 18 w 30"/>
                <a:gd name="T15" fmla="*/ 6 h 30"/>
                <a:gd name="T16" fmla="*/ 18 w 30"/>
                <a:gd name="T17" fmla="*/ 6 h 30"/>
                <a:gd name="T18" fmla="*/ 18 w 30"/>
                <a:gd name="T19" fmla="*/ 0 h 30"/>
                <a:gd name="T20" fmla="*/ 0 w 30"/>
                <a:gd name="T21" fmla="*/ 0 h 30"/>
                <a:gd name="T22" fmla="*/ 0 w 30"/>
                <a:gd name="T23" fmla="*/ 6 h 30"/>
                <a:gd name="T24" fmla="*/ 0 w 30"/>
                <a:gd name="T25" fmla="*/ 12 h 30"/>
                <a:gd name="T26" fmla="*/ 6 w 30"/>
                <a:gd name="T27" fmla="*/ 18 h 30"/>
                <a:gd name="T28" fmla="*/ 6 w 30"/>
                <a:gd name="T29" fmla="*/ 24 h 30"/>
                <a:gd name="T30" fmla="*/ 12 w 30"/>
                <a:gd name="T31" fmla="*/ 24 h 30"/>
                <a:gd name="T32" fmla="*/ 18 w 30"/>
                <a:gd name="T33" fmla="*/ 30 h 30"/>
                <a:gd name="T34" fmla="*/ 24 w 30"/>
                <a:gd name="T35" fmla="*/ 30 h 30"/>
                <a:gd name="T36" fmla="*/ 30 w 30"/>
                <a:gd name="T37" fmla="*/ 30 h 30"/>
                <a:gd name="T38" fmla="*/ 30 w 30"/>
                <a:gd name="T39" fmla="*/ 30 h 30"/>
                <a:gd name="T40" fmla="*/ 30 w 30"/>
                <a:gd name="T41" fmla="*/ 12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8" y="30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10" name="Freeform 111">
              <a:extLst>
                <a:ext uri="{FF2B5EF4-FFF2-40B4-BE49-F238E27FC236}">
                  <a16:creationId xmlns:a16="http://schemas.microsoft.com/office/drawing/2014/main" id="{44B72D92-2229-2F16-645D-DDCBEEA9C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234"/>
              <a:ext cx="30" cy="30"/>
            </a:xfrm>
            <a:custGeom>
              <a:avLst/>
              <a:gdLst>
                <a:gd name="T0" fmla="*/ 12 w 30"/>
                <a:gd name="T1" fmla="*/ 0 h 30"/>
                <a:gd name="T2" fmla="*/ 12 w 30"/>
                <a:gd name="T3" fmla="*/ 0 h 30"/>
                <a:gd name="T4" fmla="*/ 12 w 30"/>
                <a:gd name="T5" fmla="*/ 6 h 30"/>
                <a:gd name="T6" fmla="*/ 12 w 30"/>
                <a:gd name="T7" fmla="*/ 6 h 30"/>
                <a:gd name="T8" fmla="*/ 6 w 30"/>
                <a:gd name="T9" fmla="*/ 6 h 30"/>
                <a:gd name="T10" fmla="*/ 6 w 30"/>
                <a:gd name="T11" fmla="*/ 12 h 30"/>
                <a:gd name="T12" fmla="*/ 6 w 30"/>
                <a:gd name="T13" fmla="*/ 12 h 30"/>
                <a:gd name="T14" fmla="*/ 6 w 30"/>
                <a:gd name="T15" fmla="*/ 12 h 30"/>
                <a:gd name="T16" fmla="*/ 0 w 30"/>
                <a:gd name="T17" fmla="*/ 12 h 30"/>
                <a:gd name="T18" fmla="*/ 0 w 30"/>
                <a:gd name="T19" fmla="*/ 12 h 30"/>
                <a:gd name="T20" fmla="*/ 0 w 30"/>
                <a:gd name="T21" fmla="*/ 30 h 30"/>
                <a:gd name="T22" fmla="*/ 6 w 30"/>
                <a:gd name="T23" fmla="*/ 30 h 30"/>
                <a:gd name="T24" fmla="*/ 12 w 30"/>
                <a:gd name="T25" fmla="*/ 30 h 30"/>
                <a:gd name="T26" fmla="*/ 12 w 30"/>
                <a:gd name="T27" fmla="*/ 24 h 30"/>
                <a:gd name="T28" fmla="*/ 18 w 30"/>
                <a:gd name="T29" fmla="*/ 24 h 30"/>
                <a:gd name="T30" fmla="*/ 24 w 30"/>
                <a:gd name="T31" fmla="*/ 18 h 30"/>
                <a:gd name="T32" fmla="*/ 24 w 30"/>
                <a:gd name="T33" fmla="*/ 12 h 30"/>
                <a:gd name="T34" fmla="*/ 24 w 30"/>
                <a:gd name="T35" fmla="*/ 6 h 30"/>
                <a:gd name="T36" fmla="*/ 30 w 30"/>
                <a:gd name="T37" fmla="*/ 0 h 30"/>
                <a:gd name="T38" fmla="*/ 30 w 30"/>
                <a:gd name="T39" fmla="*/ 0 h 30"/>
                <a:gd name="T40" fmla="*/ 12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2" y="0"/>
                  </a:moveTo>
                  <a:lnTo>
                    <a:pt x="12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3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11" name="Freeform 112">
              <a:extLst>
                <a:ext uri="{FF2B5EF4-FFF2-40B4-BE49-F238E27FC236}">
                  <a16:creationId xmlns:a16="http://schemas.microsoft.com/office/drawing/2014/main" id="{6D1AF8E3-6A9F-5E0B-57DF-E26461D29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204"/>
              <a:ext cx="30" cy="30"/>
            </a:xfrm>
            <a:custGeom>
              <a:avLst/>
              <a:gdLst>
                <a:gd name="T0" fmla="*/ 0 w 30"/>
                <a:gd name="T1" fmla="*/ 18 h 30"/>
                <a:gd name="T2" fmla="*/ 0 w 30"/>
                <a:gd name="T3" fmla="*/ 18 h 30"/>
                <a:gd name="T4" fmla="*/ 0 w 30"/>
                <a:gd name="T5" fmla="*/ 18 h 30"/>
                <a:gd name="T6" fmla="*/ 6 w 30"/>
                <a:gd name="T7" fmla="*/ 18 h 30"/>
                <a:gd name="T8" fmla="*/ 6 w 30"/>
                <a:gd name="T9" fmla="*/ 24 h 30"/>
                <a:gd name="T10" fmla="*/ 6 w 30"/>
                <a:gd name="T11" fmla="*/ 24 h 30"/>
                <a:gd name="T12" fmla="*/ 6 w 30"/>
                <a:gd name="T13" fmla="*/ 24 h 30"/>
                <a:gd name="T14" fmla="*/ 12 w 30"/>
                <a:gd name="T15" fmla="*/ 24 h 30"/>
                <a:gd name="T16" fmla="*/ 12 w 30"/>
                <a:gd name="T17" fmla="*/ 30 h 30"/>
                <a:gd name="T18" fmla="*/ 12 w 30"/>
                <a:gd name="T19" fmla="*/ 30 h 30"/>
                <a:gd name="T20" fmla="*/ 30 w 30"/>
                <a:gd name="T21" fmla="*/ 30 h 30"/>
                <a:gd name="T22" fmla="*/ 24 w 30"/>
                <a:gd name="T23" fmla="*/ 24 h 30"/>
                <a:gd name="T24" fmla="*/ 24 w 30"/>
                <a:gd name="T25" fmla="*/ 18 h 30"/>
                <a:gd name="T26" fmla="*/ 24 w 30"/>
                <a:gd name="T27" fmla="*/ 18 h 30"/>
                <a:gd name="T28" fmla="*/ 18 w 30"/>
                <a:gd name="T29" fmla="*/ 12 h 30"/>
                <a:gd name="T30" fmla="*/ 12 w 30"/>
                <a:gd name="T31" fmla="*/ 6 h 30"/>
                <a:gd name="T32" fmla="*/ 12 w 30"/>
                <a:gd name="T33" fmla="*/ 6 h 30"/>
                <a:gd name="T34" fmla="*/ 6 w 30"/>
                <a:gd name="T35" fmla="*/ 6 h 30"/>
                <a:gd name="T36" fmla="*/ 0 w 30"/>
                <a:gd name="T37" fmla="*/ 0 h 30"/>
                <a:gd name="T38" fmla="*/ 0 w 30"/>
                <a:gd name="T39" fmla="*/ 0 h 30"/>
                <a:gd name="T40" fmla="*/ 0 w 30"/>
                <a:gd name="T41" fmla="*/ 18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18"/>
                  </a:moveTo>
                  <a:lnTo>
                    <a:pt x="0" y="18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18" y="12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12" name="Rectangle 113">
              <a:extLst>
                <a:ext uri="{FF2B5EF4-FFF2-40B4-BE49-F238E27FC236}">
                  <a16:creationId xmlns:a16="http://schemas.microsoft.com/office/drawing/2014/main" id="{620FE72C-6376-12E5-5E5B-FD6BA5E61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" y="3138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13" name="Oval 114">
              <a:extLst>
                <a:ext uri="{FF2B5EF4-FFF2-40B4-BE49-F238E27FC236}">
                  <a16:creationId xmlns:a16="http://schemas.microsoft.com/office/drawing/2014/main" id="{619D9C92-D6CD-514D-1142-8EC06125C3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" y="3126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14" name="Freeform 115">
              <a:extLst>
                <a:ext uri="{FF2B5EF4-FFF2-40B4-BE49-F238E27FC236}">
                  <a16:creationId xmlns:a16="http://schemas.microsoft.com/office/drawing/2014/main" id="{BD76B280-ECC6-9FFB-EC01-28CE9FFA1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120"/>
              <a:ext cx="30" cy="30"/>
            </a:xfrm>
            <a:custGeom>
              <a:avLst/>
              <a:gdLst>
                <a:gd name="T0" fmla="*/ 18 w 30"/>
                <a:gd name="T1" fmla="*/ 30 h 30"/>
                <a:gd name="T2" fmla="*/ 18 w 30"/>
                <a:gd name="T3" fmla="*/ 30 h 30"/>
                <a:gd name="T4" fmla="*/ 18 w 30"/>
                <a:gd name="T5" fmla="*/ 24 h 30"/>
                <a:gd name="T6" fmla="*/ 18 w 30"/>
                <a:gd name="T7" fmla="*/ 24 h 30"/>
                <a:gd name="T8" fmla="*/ 18 w 30"/>
                <a:gd name="T9" fmla="*/ 24 h 30"/>
                <a:gd name="T10" fmla="*/ 18 w 30"/>
                <a:gd name="T11" fmla="*/ 18 h 30"/>
                <a:gd name="T12" fmla="*/ 24 w 30"/>
                <a:gd name="T13" fmla="*/ 18 h 30"/>
                <a:gd name="T14" fmla="*/ 24 w 30"/>
                <a:gd name="T15" fmla="*/ 18 h 30"/>
                <a:gd name="T16" fmla="*/ 24 w 30"/>
                <a:gd name="T17" fmla="*/ 18 h 30"/>
                <a:gd name="T18" fmla="*/ 30 w 30"/>
                <a:gd name="T19" fmla="*/ 18 h 30"/>
                <a:gd name="T20" fmla="*/ 30 w 30"/>
                <a:gd name="T21" fmla="*/ 0 h 30"/>
                <a:gd name="T22" fmla="*/ 24 w 30"/>
                <a:gd name="T23" fmla="*/ 0 h 30"/>
                <a:gd name="T24" fmla="*/ 18 w 30"/>
                <a:gd name="T25" fmla="*/ 0 h 30"/>
                <a:gd name="T26" fmla="*/ 12 w 30"/>
                <a:gd name="T27" fmla="*/ 6 h 30"/>
                <a:gd name="T28" fmla="*/ 6 w 30"/>
                <a:gd name="T29" fmla="*/ 6 h 30"/>
                <a:gd name="T30" fmla="*/ 6 w 30"/>
                <a:gd name="T31" fmla="*/ 12 h 30"/>
                <a:gd name="T32" fmla="*/ 0 w 30"/>
                <a:gd name="T33" fmla="*/ 18 h 30"/>
                <a:gd name="T34" fmla="*/ 0 w 30"/>
                <a:gd name="T35" fmla="*/ 24 h 30"/>
                <a:gd name="T36" fmla="*/ 0 w 30"/>
                <a:gd name="T37" fmla="*/ 30 h 30"/>
                <a:gd name="T38" fmla="*/ 0 w 30"/>
                <a:gd name="T39" fmla="*/ 30 h 30"/>
                <a:gd name="T40" fmla="*/ 18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8" y="30"/>
                  </a:moveTo>
                  <a:lnTo>
                    <a:pt x="18" y="30"/>
                  </a:lnTo>
                  <a:lnTo>
                    <a:pt x="18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18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15" name="Freeform 116">
              <a:extLst>
                <a:ext uri="{FF2B5EF4-FFF2-40B4-BE49-F238E27FC236}">
                  <a16:creationId xmlns:a16="http://schemas.microsoft.com/office/drawing/2014/main" id="{A16810C3-8B70-10C0-0E4A-FEE309F63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150"/>
              <a:ext cx="30" cy="30"/>
            </a:xfrm>
            <a:custGeom>
              <a:avLst/>
              <a:gdLst>
                <a:gd name="T0" fmla="*/ 30 w 30"/>
                <a:gd name="T1" fmla="*/ 12 h 30"/>
                <a:gd name="T2" fmla="*/ 30 w 30"/>
                <a:gd name="T3" fmla="*/ 12 h 30"/>
                <a:gd name="T4" fmla="*/ 24 w 30"/>
                <a:gd name="T5" fmla="*/ 12 h 30"/>
                <a:gd name="T6" fmla="*/ 24 w 30"/>
                <a:gd name="T7" fmla="*/ 12 h 30"/>
                <a:gd name="T8" fmla="*/ 24 w 30"/>
                <a:gd name="T9" fmla="*/ 6 h 30"/>
                <a:gd name="T10" fmla="*/ 18 w 30"/>
                <a:gd name="T11" fmla="*/ 6 h 30"/>
                <a:gd name="T12" fmla="*/ 18 w 30"/>
                <a:gd name="T13" fmla="*/ 6 h 30"/>
                <a:gd name="T14" fmla="*/ 18 w 30"/>
                <a:gd name="T15" fmla="*/ 6 h 30"/>
                <a:gd name="T16" fmla="*/ 18 w 30"/>
                <a:gd name="T17" fmla="*/ 0 h 30"/>
                <a:gd name="T18" fmla="*/ 18 w 30"/>
                <a:gd name="T19" fmla="*/ 0 h 30"/>
                <a:gd name="T20" fmla="*/ 0 w 30"/>
                <a:gd name="T21" fmla="*/ 0 h 30"/>
                <a:gd name="T22" fmla="*/ 0 w 30"/>
                <a:gd name="T23" fmla="*/ 6 h 30"/>
                <a:gd name="T24" fmla="*/ 0 w 30"/>
                <a:gd name="T25" fmla="*/ 12 h 30"/>
                <a:gd name="T26" fmla="*/ 6 w 30"/>
                <a:gd name="T27" fmla="*/ 18 h 30"/>
                <a:gd name="T28" fmla="*/ 6 w 30"/>
                <a:gd name="T29" fmla="*/ 18 h 30"/>
                <a:gd name="T30" fmla="*/ 12 w 30"/>
                <a:gd name="T31" fmla="*/ 24 h 30"/>
                <a:gd name="T32" fmla="*/ 18 w 30"/>
                <a:gd name="T33" fmla="*/ 24 h 30"/>
                <a:gd name="T34" fmla="*/ 24 w 30"/>
                <a:gd name="T35" fmla="*/ 30 h 30"/>
                <a:gd name="T36" fmla="*/ 30 w 30"/>
                <a:gd name="T37" fmla="*/ 30 h 30"/>
                <a:gd name="T38" fmla="*/ 30 w 30"/>
                <a:gd name="T39" fmla="*/ 30 h 30"/>
                <a:gd name="T40" fmla="*/ 30 w 30"/>
                <a:gd name="T41" fmla="*/ 12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16" name="Freeform 117">
              <a:extLst>
                <a:ext uri="{FF2B5EF4-FFF2-40B4-BE49-F238E27FC236}">
                  <a16:creationId xmlns:a16="http://schemas.microsoft.com/office/drawing/2014/main" id="{9033FEB9-C2A5-D17D-3CA4-AD660AE64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150"/>
              <a:ext cx="30" cy="30"/>
            </a:xfrm>
            <a:custGeom>
              <a:avLst/>
              <a:gdLst>
                <a:gd name="T0" fmla="*/ 12 w 30"/>
                <a:gd name="T1" fmla="*/ 0 h 30"/>
                <a:gd name="T2" fmla="*/ 12 w 30"/>
                <a:gd name="T3" fmla="*/ 0 h 30"/>
                <a:gd name="T4" fmla="*/ 12 w 30"/>
                <a:gd name="T5" fmla="*/ 0 h 30"/>
                <a:gd name="T6" fmla="*/ 12 w 30"/>
                <a:gd name="T7" fmla="*/ 6 h 30"/>
                <a:gd name="T8" fmla="*/ 6 w 30"/>
                <a:gd name="T9" fmla="*/ 6 h 30"/>
                <a:gd name="T10" fmla="*/ 6 w 30"/>
                <a:gd name="T11" fmla="*/ 6 h 30"/>
                <a:gd name="T12" fmla="*/ 6 w 30"/>
                <a:gd name="T13" fmla="*/ 6 h 30"/>
                <a:gd name="T14" fmla="*/ 6 w 30"/>
                <a:gd name="T15" fmla="*/ 12 h 30"/>
                <a:gd name="T16" fmla="*/ 0 w 30"/>
                <a:gd name="T17" fmla="*/ 12 h 30"/>
                <a:gd name="T18" fmla="*/ 0 w 30"/>
                <a:gd name="T19" fmla="*/ 12 h 30"/>
                <a:gd name="T20" fmla="*/ 0 w 30"/>
                <a:gd name="T21" fmla="*/ 30 h 30"/>
                <a:gd name="T22" fmla="*/ 6 w 30"/>
                <a:gd name="T23" fmla="*/ 30 h 30"/>
                <a:gd name="T24" fmla="*/ 12 w 30"/>
                <a:gd name="T25" fmla="*/ 24 h 30"/>
                <a:gd name="T26" fmla="*/ 12 w 30"/>
                <a:gd name="T27" fmla="*/ 24 h 30"/>
                <a:gd name="T28" fmla="*/ 18 w 30"/>
                <a:gd name="T29" fmla="*/ 18 h 30"/>
                <a:gd name="T30" fmla="*/ 24 w 30"/>
                <a:gd name="T31" fmla="*/ 18 h 30"/>
                <a:gd name="T32" fmla="*/ 24 w 30"/>
                <a:gd name="T33" fmla="*/ 12 h 30"/>
                <a:gd name="T34" fmla="*/ 24 w 30"/>
                <a:gd name="T35" fmla="*/ 6 h 30"/>
                <a:gd name="T36" fmla="*/ 30 w 30"/>
                <a:gd name="T37" fmla="*/ 0 h 30"/>
                <a:gd name="T38" fmla="*/ 30 w 30"/>
                <a:gd name="T39" fmla="*/ 0 h 30"/>
                <a:gd name="T40" fmla="*/ 12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2" y="0"/>
                  </a:moveTo>
                  <a:lnTo>
                    <a:pt x="12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12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3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17" name="Freeform 118">
              <a:extLst>
                <a:ext uri="{FF2B5EF4-FFF2-40B4-BE49-F238E27FC236}">
                  <a16:creationId xmlns:a16="http://schemas.microsoft.com/office/drawing/2014/main" id="{FAEA85EA-37C8-0936-B219-923B5C9D9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120"/>
              <a:ext cx="30" cy="30"/>
            </a:xfrm>
            <a:custGeom>
              <a:avLst/>
              <a:gdLst>
                <a:gd name="T0" fmla="*/ 0 w 30"/>
                <a:gd name="T1" fmla="*/ 18 h 30"/>
                <a:gd name="T2" fmla="*/ 0 w 30"/>
                <a:gd name="T3" fmla="*/ 18 h 30"/>
                <a:gd name="T4" fmla="*/ 0 w 30"/>
                <a:gd name="T5" fmla="*/ 18 h 30"/>
                <a:gd name="T6" fmla="*/ 6 w 30"/>
                <a:gd name="T7" fmla="*/ 18 h 30"/>
                <a:gd name="T8" fmla="*/ 6 w 30"/>
                <a:gd name="T9" fmla="*/ 18 h 30"/>
                <a:gd name="T10" fmla="*/ 6 w 30"/>
                <a:gd name="T11" fmla="*/ 18 h 30"/>
                <a:gd name="T12" fmla="*/ 6 w 30"/>
                <a:gd name="T13" fmla="*/ 24 h 30"/>
                <a:gd name="T14" fmla="*/ 12 w 30"/>
                <a:gd name="T15" fmla="*/ 24 h 30"/>
                <a:gd name="T16" fmla="*/ 12 w 30"/>
                <a:gd name="T17" fmla="*/ 24 h 30"/>
                <a:gd name="T18" fmla="*/ 12 w 30"/>
                <a:gd name="T19" fmla="*/ 30 h 30"/>
                <a:gd name="T20" fmla="*/ 30 w 30"/>
                <a:gd name="T21" fmla="*/ 30 h 30"/>
                <a:gd name="T22" fmla="*/ 24 w 30"/>
                <a:gd name="T23" fmla="*/ 24 h 30"/>
                <a:gd name="T24" fmla="*/ 24 w 30"/>
                <a:gd name="T25" fmla="*/ 18 h 30"/>
                <a:gd name="T26" fmla="*/ 24 w 30"/>
                <a:gd name="T27" fmla="*/ 12 h 30"/>
                <a:gd name="T28" fmla="*/ 18 w 30"/>
                <a:gd name="T29" fmla="*/ 6 h 30"/>
                <a:gd name="T30" fmla="*/ 12 w 30"/>
                <a:gd name="T31" fmla="*/ 6 h 30"/>
                <a:gd name="T32" fmla="*/ 12 w 30"/>
                <a:gd name="T33" fmla="*/ 0 h 30"/>
                <a:gd name="T34" fmla="*/ 6 w 30"/>
                <a:gd name="T35" fmla="*/ 0 h 30"/>
                <a:gd name="T36" fmla="*/ 0 w 30"/>
                <a:gd name="T37" fmla="*/ 0 h 30"/>
                <a:gd name="T38" fmla="*/ 0 w 30"/>
                <a:gd name="T39" fmla="*/ 0 h 30"/>
                <a:gd name="T40" fmla="*/ 0 w 30"/>
                <a:gd name="T41" fmla="*/ 18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18"/>
                  </a:moveTo>
                  <a:lnTo>
                    <a:pt x="0" y="18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18" name="Rectangle 119">
              <a:extLst>
                <a:ext uri="{FF2B5EF4-FFF2-40B4-BE49-F238E27FC236}">
                  <a16:creationId xmlns:a16="http://schemas.microsoft.com/office/drawing/2014/main" id="{4CD0A4B1-6143-117A-4998-C9E796ADB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" y="3054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19" name="Oval 120">
              <a:extLst>
                <a:ext uri="{FF2B5EF4-FFF2-40B4-BE49-F238E27FC236}">
                  <a16:creationId xmlns:a16="http://schemas.microsoft.com/office/drawing/2014/main" id="{E7483520-6F91-5FB9-E8F5-8A21AB62A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" y="3042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20" name="Freeform 121">
              <a:extLst>
                <a:ext uri="{FF2B5EF4-FFF2-40B4-BE49-F238E27FC236}">
                  <a16:creationId xmlns:a16="http://schemas.microsoft.com/office/drawing/2014/main" id="{FD052207-DF5A-4CCB-BCE1-D67D62F84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036"/>
              <a:ext cx="30" cy="24"/>
            </a:xfrm>
            <a:custGeom>
              <a:avLst/>
              <a:gdLst>
                <a:gd name="T0" fmla="*/ 18 w 30"/>
                <a:gd name="T1" fmla="*/ 24 h 24"/>
                <a:gd name="T2" fmla="*/ 18 w 30"/>
                <a:gd name="T3" fmla="*/ 24 h 24"/>
                <a:gd name="T4" fmla="*/ 18 w 30"/>
                <a:gd name="T5" fmla="*/ 24 h 24"/>
                <a:gd name="T6" fmla="*/ 18 w 30"/>
                <a:gd name="T7" fmla="*/ 24 h 24"/>
                <a:gd name="T8" fmla="*/ 18 w 30"/>
                <a:gd name="T9" fmla="*/ 18 h 24"/>
                <a:gd name="T10" fmla="*/ 18 w 30"/>
                <a:gd name="T11" fmla="*/ 18 h 24"/>
                <a:gd name="T12" fmla="*/ 24 w 30"/>
                <a:gd name="T13" fmla="*/ 18 h 24"/>
                <a:gd name="T14" fmla="*/ 24 w 30"/>
                <a:gd name="T15" fmla="*/ 18 h 24"/>
                <a:gd name="T16" fmla="*/ 24 w 30"/>
                <a:gd name="T17" fmla="*/ 18 h 24"/>
                <a:gd name="T18" fmla="*/ 30 w 30"/>
                <a:gd name="T19" fmla="*/ 12 h 24"/>
                <a:gd name="T20" fmla="*/ 30 w 30"/>
                <a:gd name="T21" fmla="*/ 0 h 24"/>
                <a:gd name="T22" fmla="*/ 24 w 30"/>
                <a:gd name="T23" fmla="*/ 0 h 24"/>
                <a:gd name="T24" fmla="*/ 18 w 30"/>
                <a:gd name="T25" fmla="*/ 0 h 24"/>
                <a:gd name="T26" fmla="*/ 12 w 30"/>
                <a:gd name="T27" fmla="*/ 0 h 24"/>
                <a:gd name="T28" fmla="*/ 6 w 30"/>
                <a:gd name="T29" fmla="*/ 6 h 24"/>
                <a:gd name="T30" fmla="*/ 6 w 30"/>
                <a:gd name="T31" fmla="*/ 12 h 24"/>
                <a:gd name="T32" fmla="*/ 0 w 30"/>
                <a:gd name="T33" fmla="*/ 18 h 24"/>
                <a:gd name="T34" fmla="*/ 0 w 30"/>
                <a:gd name="T35" fmla="*/ 18 h 24"/>
                <a:gd name="T36" fmla="*/ 0 w 30"/>
                <a:gd name="T37" fmla="*/ 24 h 24"/>
                <a:gd name="T38" fmla="*/ 0 w 30"/>
                <a:gd name="T39" fmla="*/ 24 h 24"/>
                <a:gd name="T40" fmla="*/ 18 w 30"/>
                <a:gd name="T41" fmla="*/ 24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18" y="24"/>
                  </a:moveTo>
                  <a:lnTo>
                    <a:pt x="18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18" y="2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21" name="Freeform 122">
              <a:extLst>
                <a:ext uri="{FF2B5EF4-FFF2-40B4-BE49-F238E27FC236}">
                  <a16:creationId xmlns:a16="http://schemas.microsoft.com/office/drawing/2014/main" id="{68CA97EA-2163-97F3-E88D-A7A1FB8E2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3060"/>
              <a:ext cx="30" cy="30"/>
            </a:xfrm>
            <a:custGeom>
              <a:avLst/>
              <a:gdLst>
                <a:gd name="T0" fmla="*/ 30 w 30"/>
                <a:gd name="T1" fmla="*/ 12 h 30"/>
                <a:gd name="T2" fmla="*/ 30 w 30"/>
                <a:gd name="T3" fmla="*/ 12 h 30"/>
                <a:gd name="T4" fmla="*/ 24 w 30"/>
                <a:gd name="T5" fmla="*/ 12 h 30"/>
                <a:gd name="T6" fmla="*/ 24 w 30"/>
                <a:gd name="T7" fmla="*/ 12 h 30"/>
                <a:gd name="T8" fmla="*/ 24 w 30"/>
                <a:gd name="T9" fmla="*/ 12 h 30"/>
                <a:gd name="T10" fmla="*/ 18 w 30"/>
                <a:gd name="T11" fmla="*/ 12 h 30"/>
                <a:gd name="T12" fmla="*/ 18 w 30"/>
                <a:gd name="T13" fmla="*/ 6 h 30"/>
                <a:gd name="T14" fmla="*/ 18 w 30"/>
                <a:gd name="T15" fmla="*/ 6 h 30"/>
                <a:gd name="T16" fmla="*/ 18 w 30"/>
                <a:gd name="T17" fmla="*/ 6 h 30"/>
                <a:gd name="T18" fmla="*/ 18 w 30"/>
                <a:gd name="T19" fmla="*/ 0 h 30"/>
                <a:gd name="T20" fmla="*/ 0 w 30"/>
                <a:gd name="T21" fmla="*/ 0 h 30"/>
                <a:gd name="T22" fmla="*/ 0 w 30"/>
                <a:gd name="T23" fmla="*/ 6 h 30"/>
                <a:gd name="T24" fmla="*/ 0 w 30"/>
                <a:gd name="T25" fmla="*/ 12 h 30"/>
                <a:gd name="T26" fmla="*/ 6 w 30"/>
                <a:gd name="T27" fmla="*/ 18 h 30"/>
                <a:gd name="T28" fmla="*/ 6 w 30"/>
                <a:gd name="T29" fmla="*/ 24 h 30"/>
                <a:gd name="T30" fmla="*/ 12 w 30"/>
                <a:gd name="T31" fmla="*/ 24 h 30"/>
                <a:gd name="T32" fmla="*/ 18 w 30"/>
                <a:gd name="T33" fmla="*/ 30 h 30"/>
                <a:gd name="T34" fmla="*/ 24 w 30"/>
                <a:gd name="T35" fmla="*/ 30 h 30"/>
                <a:gd name="T36" fmla="*/ 30 w 30"/>
                <a:gd name="T37" fmla="*/ 30 h 30"/>
                <a:gd name="T38" fmla="*/ 30 w 30"/>
                <a:gd name="T39" fmla="*/ 30 h 30"/>
                <a:gd name="T40" fmla="*/ 30 w 30"/>
                <a:gd name="T41" fmla="*/ 12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8" y="30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22" name="Freeform 123">
              <a:extLst>
                <a:ext uri="{FF2B5EF4-FFF2-40B4-BE49-F238E27FC236}">
                  <a16:creationId xmlns:a16="http://schemas.microsoft.com/office/drawing/2014/main" id="{76DCACD1-F694-979F-4C04-062AB52B9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060"/>
              <a:ext cx="30" cy="30"/>
            </a:xfrm>
            <a:custGeom>
              <a:avLst/>
              <a:gdLst>
                <a:gd name="T0" fmla="*/ 12 w 30"/>
                <a:gd name="T1" fmla="*/ 0 h 30"/>
                <a:gd name="T2" fmla="*/ 12 w 30"/>
                <a:gd name="T3" fmla="*/ 0 h 30"/>
                <a:gd name="T4" fmla="*/ 12 w 30"/>
                <a:gd name="T5" fmla="*/ 6 h 30"/>
                <a:gd name="T6" fmla="*/ 12 w 30"/>
                <a:gd name="T7" fmla="*/ 6 h 30"/>
                <a:gd name="T8" fmla="*/ 6 w 30"/>
                <a:gd name="T9" fmla="*/ 6 h 30"/>
                <a:gd name="T10" fmla="*/ 6 w 30"/>
                <a:gd name="T11" fmla="*/ 12 h 30"/>
                <a:gd name="T12" fmla="*/ 6 w 30"/>
                <a:gd name="T13" fmla="*/ 12 h 30"/>
                <a:gd name="T14" fmla="*/ 6 w 30"/>
                <a:gd name="T15" fmla="*/ 12 h 30"/>
                <a:gd name="T16" fmla="*/ 0 w 30"/>
                <a:gd name="T17" fmla="*/ 12 h 30"/>
                <a:gd name="T18" fmla="*/ 0 w 30"/>
                <a:gd name="T19" fmla="*/ 12 h 30"/>
                <a:gd name="T20" fmla="*/ 0 w 30"/>
                <a:gd name="T21" fmla="*/ 30 h 30"/>
                <a:gd name="T22" fmla="*/ 6 w 30"/>
                <a:gd name="T23" fmla="*/ 30 h 30"/>
                <a:gd name="T24" fmla="*/ 12 w 30"/>
                <a:gd name="T25" fmla="*/ 30 h 30"/>
                <a:gd name="T26" fmla="*/ 12 w 30"/>
                <a:gd name="T27" fmla="*/ 24 h 30"/>
                <a:gd name="T28" fmla="*/ 18 w 30"/>
                <a:gd name="T29" fmla="*/ 24 h 30"/>
                <a:gd name="T30" fmla="*/ 24 w 30"/>
                <a:gd name="T31" fmla="*/ 18 h 30"/>
                <a:gd name="T32" fmla="*/ 24 w 30"/>
                <a:gd name="T33" fmla="*/ 12 h 30"/>
                <a:gd name="T34" fmla="*/ 24 w 30"/>
                <a:gd name="T35" fmla="*/ 6 h 30"/>
                <a:gd name="T36" fmla="*/ 30 w 30"/>
                <a:gd name="T37" fmla="*/ 0 h 30"/>
                <a:gd name="T38" fmla="*/ 30 w 30"/>
                <a:gd name="T39" fmla="*/ 0 h 30"/>
                <a:gd name="T40" fmla="*/ 12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2" y="0"/>
                  </a:moveTo>
                  <a:lnTo>
                    <a:pt x="12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3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23" name="Freeform 124">
              <a:extLst>
                <a:ext uri="{FF2B5EF4-FFF2-40B4-BE49-F238E27FC236}">
                  <a16:creationId xmlns:a16="http://schemas.microsoft.com/office/drawing/2014/main" id="{2E99AB05-2617-2998-9B35-37C1349B7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3036"/>
              <a:ext cx="30" cy="24"/>
            </a:xfrm>
            <a:custGeom>
              <a:avLst/>
              <a:gdLst>
                <a:gd name="T0" fmla="*/ 0 w 30"/>
                <a:gd name="T1" fmla="*/ 12 h 24"/>
                <a:gd name="T2" fmla="*/ 0 w 30"/>
                <a:gd name="T3" fmla="*/ 12 h 24"/>
                <a:gd name="T4" fmla="*/ 0 w 30"/>
                <a:gd name="T5" fmla="*/ 18 h 24"/>
                <a:gd name="T6" fmla="*/ 6 w 30"/>
                <a:gd name="T7" fmla="*/ 18 h 24"/>
                <a:gd name="T8" fmla="*/ 6 w 30"/>
                <a:gd name="T9" fmla="*/ 18 h 24"/>
                <a:gd name="T10" fmla="*/ 6 w 30"/>
                <a:gd name="T11" fmla="*/ 18 h 24"/>
                <a:gd name="T12" fmla="*/ 6 w 30"/>
                <a:gd name="T13" fmla="*/ 18 h 24"/>
                <a:gd name="T14" fmla="*/ 12 w 30"/>
                <a:gd name="T15" fmla="*/ 24 h 24"/>
                <a:gd name="T16" fmla="*/ 12 w 30"/>
                <a:gd name="T17" fmla="*/ 24 h 24"/>
                <a:gd name="T18" fmla="*/ 12 w 30"/>
                <a:gd name="T19" fmla="*/ 24 h 24"/>
                <a:gd name="T20" fmla="*/ 30 w 30"/>
                <a:gd name="T21" fmla="*/ 24 h 24"/>
                <a:gd name="T22" fmla="*/ 24 w 30"/>
                <a:gd name="T23" fmla="*/ 18 h 24"/>
                <a:gd name="T24" fmla="*/ 24 w 30"/>
                <a:gd name="T25" fmla="*/ 18 h 24"/>
                <a:gd name="T26" fmla="*/ 24 w 30"/>
                <a:gd name="T27" fmla="*/ 12 h 24"/>
                <a:gd name="T28" fmla="*/ 18 w 30"/>
                <a:gd name="T29" fmla="*/ 6 h 24"/>
                <a:gd name="T30" fmla="*/ 12 w 30"/>
                <a:gd name="T31" fmla="*/ 0 h 24"/>
                <a:gd name="T32" fmla="*/ 12 w 30"/>
                <a:gd name="T33" fmla="*/ 0 h 24"/>
                <a:gd name="T34" fmla="*/ 6 w 30"/>
                <a:gd name="T35" fmla="*/ 0 h 24"/>
                <a:gd name="T36" fmla="*/ 0 w 30"/>
                <a:gd name="T37" fmla="*/ 0 h 24"/>
                <a:gd name="T38" fmla="*/ 0 w 30"/>
                <a:gd name="T39" fmla="*/ 0 h 24"/>
                <a:gd name="T40" fmla="*/ 0 w 30"/>
                <a:gd name="T41" fmla="*/ 12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0" y="12"/>
                  </a:moveTo>
                  <a:lnTo>
                    <a:pt x="0" y="12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30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24" name="Rectangle 125">
              <a:extLst>
                <a:ext uri="{FF2B5EF4-FFF2-40B4-BE49-F238E27FC236}">
                  <a16:creationId xmlns:a16="http://schemas.microsoft.com/office/drawing/2014/main" id="{B697BF4B-BDC4-2625-54AE-ECCF2E2F6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" y="2970"/>
              <a:ext cx="144" cy="12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25" name="Oval 126">
              <a:extLst>
                <a:ext uri="{FF2B5EF4-FFF2-40B4-BE49-F238E27FC236}">
                  <a16:creationId xmlns:a16="http://schemas.microsoft.com/office/drawing/2014/main" id="{D6511E1B-9981-3C7C-8915-E433C24E9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" y="2958"/>
              <a:ext cx="42" cy="36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26" name="Freeform 127">
              <a:extLst>
                <a:ext uri="{FF2B5EF4-FFF2-40B4-BE49-F238E27FC236}">
                  <a16:creationId xmlns:a16="http://schemas.microsoft.com/office/drawing/2014/main" id="{15D17353-EA74-331D-27E7-9D140BC46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2946"/>
              <a:ext cx="30" cy="30"/>
            </a:xfrm>
            <a:custGeom>
              <a:avLst/>
              <a:gdLst>
                <a:gd name="T0" fmla="*/ 18 w 30"/>
                <a:gd name="T1" fmla="*/ 30 h 30"/>
                <a:gd name="T2" fmla="*/ 18 w 30"/>
                <a:gd name="T3" fmla="*/ 30 h 30"/>
                <a:gd name="T4" fmla="*/ 18 w 30"/>
                <a:gd name="T5" fmla="*/ 30 h 30"/>
                <a:gd name="T6" fmla="*/ 18 w 30"/>
                <a:gd name="T7" fmla="*/ 24 h 30"/>
                <a:gd name="T8" fmla="*/ 18 w 30"/>
                <a:gd name="T9" fmla="*/ 24 h 30"/>
                <a:gd name="T10" fmla="*/ 18 w 30"/>
                <a:gd name="T11" fmla="*/ 24 h 30"/>
                <a:gd name="T12" fmla="*/ 24 w 30"/>
                <a:gd name="T13" fmla="*/ 18 h 30"/>
                <a:gd name="T14" fmla="*/ 24 w 30"/>
                <a:gd name="T15" fmla="*/ 18 h 30"/>
                <a:gd name="T16" fmla="*/ 24 w 30"/>
                <a:gd name="T17" fmla="*/ 18 h 30"/>
                <a:gd name="T18" fmla="*/ 30 w 30"/>
                <a:gd name="T19" fmla="*/ 18 h 30"/>
                <a:gd name="T20" fmla="*/ 30 w 30"/>
                <a:gd name="T21" fmla="*/ 0 h 30"/>
                <a:gd name="T22" fmla="*/ 24 w 30"/>
                <a:gd name="T23" fmla="*/ 0 h 30"/>
                <a:gd name="T24" fmla="*/ 18 w 30"/>
                <a:gd name="T25" fmla="*/ 6 h 30"/>
                <a:gd name="T26" fmla="*/ 12 w 30"/>
                <a:gd name="T27" fmla="*/ 6 h 30"/>
                <a:gd name="T28" fmla="*/ 6 w 30"/>
                <a:gd name="T29" fmla="*/ 12 h 30"/>
                <a:gd name="T30" fmla="*/ 6 w 30"/>
                <a:gd name="T31" fmla="*/ 12 h 30"/>
                <a:gd name="T32" fmla="*/ 0 w 30"/>
                <a:gd name="T33" fmla="*/ 18 h 30"/>
                <a:gd name="T34" fmla="*/ 0 w 30"/>
                <a:gd name="T35" fmla="*/ 24 h 30"/>
                <a:gd name="T36" fmla="*/ 0 w 30"/>
                <a:gd name="T37" fmla="*/ 30 h 30"/>
                <a:gd name="T38" fmla="*/ 0 w 30"/>
                <a:gd name="T39" fmla="*/ 30 h 30"/>
                <a:gd name="T40" fmla="*/ 18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8" y="30"/>
                  </a:moveTo>
                  <a:lnTo>
                    <a:pt x="18" y="30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18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27" name="Freeform 128">
              <a:extLst>
                <a:ext uri="{FF2B5EF4-FFF2-40B4-BE49-F238E27FC236}">
                  <a16:creationId xmlns:a16="http://schemas.microsoft.com/office/drawing/2014/main" id="{23FC171D-B355-F11D-B9A6-0307DD70F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2976"/>
              <a:ext cx="30" cy="30"/>
            </a:xfrm>
            <a:custGeom>
              <a:avLst/>
              <a:gdLst>
                <a:gd name="T0" fmla="*/ 30 w 30"/>
                <a:gd name="T1" fmla="*/ 12 h 30"/>
                <a:gd name="T2" fmla="*/ 30 w 30"/>
                <a:gd name="T3" fmla="*/ 12 h 30"/>
                <a:gd name="T4" fmla="*/ 24 w 30"/>
                <a:gd name="T5" fmla="*/ 12 h 30"/>
                <a:gd name="T6" fmla="*/ 24 w 30"/>
                <a:gd name="T7" fmla="*/ 12 h 30"/>
                <a:gd name="T8" fmla="*/ 24 w 30"/>
                <a:gd name="T9" fmla="*/ 12 h 30"/>
                <a:gd name="T10" fmla="*/ 18 w 30"/>
                <a:gd name="T11" fmla="*/ 6 h 30"/>
                <a:gd name="T12" fmla="*/ 18 w 30"/>
                <a:gd name="T13" fmla="*/ 6 h 30"/>
                <a:gd name="T14" fmla="*/ 18 w 30"/>
                <a:gd name="T15" fmla="*/ 6 h 30"/>
                <a:gd name="T16" fmla="*/ 18 w 30"/>
                <a:gd name="T17" fmla="*/ 0 h 30"/>
                <a:gd name="T18" fmla="*/ 18 w 30"/>
                <a:gd name="T19" fmla="*/ 0 h 30"/>
                <a:gd name="T20" fmla="*/ 0 w 30"/>
                <a:gd name="T21" fmla="*/ 0 h 30"/>
                <a:gd name="T22" fmla="*/ 0 w 30"/>
                <a:gd name="T23" fmla="*/ 6 h 30"/>
                <a:gd name="T24" fmla="*/ 0 w 30"/>
                <a:gd name="T25" fmla="*/ 12 h 30"/>
                <a:gd name="T26" fmla="*/ 6 w 30"/>
                <a:gd name="T27" fmla="*/ 18 h 30"/>
                <a:gd name="T28" fmla="*/ 6 w 30"/>
                <a:gd name="T29" fmla="*/ 18 h 30"/>
                <a:gd name="T30" fmla="*/ 12 w 30"/>
                <a:gd name="T31" fmla="*/ 24 h 30"/>
                <a:gd name="T32" fmla="*/ 18 w 30"/>
                <a:gd name="T33" fmla="*/ 24 h 30"/>
                <a:gd name="T34" fmla="*/ 24 w 30"/>
                <a:gd name="T35" fmla="*/ 30 h 30"/>
                <a:gd name="T36" fmla="*/ 30 w 30"/>
                <a:gd name="T37" fmla="*/ 30 h 30"/>
                <a:gd name="T38" fmla="*/ 30 w 30"/>
                <a:gd name="T39" fmla="*/ 30 h 30"/>
                <a:gd name="T40" fmla="*/ 30 w 30"/>
                <a:gd name="T41" fmla="*/ 12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28" name="Freeform 129">
              <a:extLst>
                <a:ext uri="{FF2B5EF4-FFF2-40B4-BE49-F238E27FC236}">
                  <a16:creationId xmlns:a16="http://schemas.microsoft.com/office/drawing/2014/main" id="{5549B9BC-3CE4-AC09-5ACF-012CF0827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2976"/>
              <a:ext cx="30" cy="30"/>
            </a:xfrm>
            <a:custGeom>
              <a:avLst/>
              <a:gdLst>
                <a:gd name="T0" fmla="*/ 12 w 30"/>
                <a:gd name="T1" fmla="*/ 0 h 30"/>
                <a:gd name="T2" fmla="*/ 12 w 30"/>
                <a:gd name="T3" fmla="*/ 0 h 30"/>
                <a:gd name="T4" fmla="*/ 12 w 30"/>
                <a:gd name="T5" fmla="*/ 0 h 30"/>
                <a:gd name="T6" fmla="*/ 12 w 30"/>
                <a:gd name="T7" fmla="*/ 6 h 30"/>
                <a:gd name="T8" fmla="*/ 6 w 30"/>
                <a:gd name="T9" fmla="*/ 6 h 30"/>
                <a:gd name="T10" fmla="*/ 6 w 30"/>
                <a:gd name="T11" fmla="*/ 6 h 30"/>
                <a:gd name="T12" fmla="*/ 6 w 30"/>
                <a:gd name="T13" fmla="*/ 12 h 30"/>
                <a:gd name="T14" fmla="*/ 6 w 30"/>
                <a:gd name="T15" fmla="*/ 12 h 30"/>
                <a:gd name="T16" fmla="*/ 0 w 30"/>
                <a:gd name="T17" fmla="*/ 12 h 30"/>
                <a:gd name="T18" fmla="*/ 0 w 30"/>
                <a:gd name="T19" fmla="*/ 12 h 30"/>
                <a:gd name="T20" fmla="*/ 0 w 30"/>
                <a:gd name="T21" fmla="*/ 30 h 30"/>
                <a:gd name="T22" fmla="*/ 6 w 30"/>
                <a:gd name="T23" fmla="*/ 30 h 30"/>
                <a:gd name="T24" fmla="*/ 12 w 30"/>
                <a:gd name="T25" fmla="*/ 24 h 30"/>
                <a:gd name="T26" fmla="*/ 12 w 30"/>
                <a:gd name="T27" fmla="*/ 24 h 30"/>
                <a:gd name="T28" fmla="*/ 18 w 30"/>
                <a:gd name="T29" fmla="*/ 18 h 30"/>
                <a:gd name="T30" fmla="*/ 24 w 30"/>
                <a:gd name="T31" fmla="*/ 18 h 30"/>
                <a:gd name="T32" fmla="*/ 24 w 30"/>
                <a:gd name="T33" fmla="*/ 12 h 30"/>
                <a:gd name="T34" fmla="*/ 24 w 30"/>
                <a:gd name="T35" fmla="*/ 6 h 30"/>
                <a:gd name="T36" fmla="*/ 30 w 30"/>
                <a:gd name="T37" fmla="*/ 0 h 30"/>
                <a:gd name="T38" fmla="*/ 30 w 30"/>
                <a:gd name="T39" fmla="*/ 0 h 30"/>
                <a:gd name="T40" fmla="*/ 12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2" y="0"/>
                  </a:moveTo>
                  <a:lnTo>
                    <a:pt x="12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12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3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29" name="Freeform 130">
              <a:extLst>
                <a:ext uri="{FF2B5EF4-FFF2-40B4-BE49-F238E27FC236}">
                  <a16:creationId xmlns:a16="http://schemas.microsoft.com/office/drawing/2014/main" id="{CC1ECBB4-B1E1-0357-80E4-4E267DBBB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2946"/>
              <a:ext cx="30" cy="30"/>
            </a:xfrm>
            <a:custGeom>
              <a:avLst/>
              <a:gdLst>
                <a:gd name="T0" fmla="*/ 0 w 30"/>
                <a:gd name="T1" fmla="*/ 18 h 30"/>
                <a:gd name="T2" fmla="*/ 0 w 30"/>
                <a:gd name="T3" fmla="*/ 18 h 30"/>
                <a:gd name="T4" fmla="*/ 0 w 30"/>
                <a:gd name="T5" fmla="*/ 18 h 30"/>
                <a:gd name="T6" fmla="*/ 6 w 30"/>
                <a:gd name="T7" fmla="*/ 18 h 30"/>
                <a:gd name="T8" fmla="*/ 6 w 30"/>
                <a:gd name="T9" fmla="*/ 18 h 30"/>
                <a:gd name="T10" fmla="*/ 6 w 30"/>
                <a:gd name="T11" fmla="*/ 24 h 30"/>
                <a:gd name="T12" fmla="*/ 6 w 30"/>
                <a:gd name="T13" fmla="*/ 24 h 30"/>
                <a:gd name="T14" fmla="*/ 12 w 30"/>
                <a:gd name="T15" fmla="*/ 24 h 30"/>
                <a:gd name="T16" fmla="*/ 12 w 30"/>
                <a:gd name="T17" fmla="*/ 30 h 30"/>
                <a:gd name="T18" fmla="*/ 12 w 30"/>
                <a:gd name="T19" fmla="*/ 30 h 30"/>
                <a:gd name="T20" fmla="*/ 30 w 30"/>
                <a:gd name="T21" fmla="*/ 30 h 30"/>
                <a:gd name="T22" fmla="*/ 24 w 30"/>
                <a:gd name="T23" fmla="*/ 24 h 30"/>
                <a:gd name="T24" fmla="*/ 24 w 30"/>
                <a:gd name="T25" fmla="*/ 18 h 30"/>
                <a:gd name="T26" fmla="*/ 24 w 30"/>
                <a:gd name="T27" fmla="*/ 12 h 30"/>
                <a:gd name="T28" fmla="*/ 18 w 30"/>
                <a:gd name="T29" fmla="*/ 12 h 30"/>
                <a:gd name="T30" fmla="*/ 12 w 30"/>
                <a:gd name="T31" fmla="*/ 6 h 30"/>
                <a:gd name="T32" fmla="*/ 12 w 30"/>
                <a:gd name="T33" fmla="*/ 6 h 30"/>
                <a:gd name="T34" fmla="*/ 6 w 30"/>
                <a:gd name="T35" fmla="*/ 0 h 30"/>
                <a:gd name="T36" fmla="*/ 0 w 30"/>
                <a:gd name="T37" fmla="*/ 0 h 30"/>
                <a:gd name="T38" fmla="*/ 0 w 30"/>
                <a:gd name="T39" fmla="*/ 0 h 30"/>
                <a:gd name="T40" fmla="*/ 0 w 30"/>
                <a:gd name="T41" fmla="*/ 18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18"/>
                  </a:moveTo>
                  <a:lnTo>
                    <a:pt x="0" y="18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12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30" name="Rectangle 131">
              <a:extLst>
                <a:ext uri="{FF2B5EF4-FFF2-40B4-BE49-F238E27FC236}">
                  <a16:creationId xmlns:a16="http://schemas.microsoft.com/office/drawing/2014/main" id="{24AB130E-8C6F-7AA9-F8FC-1E0531995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" y="2880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31" name="Oval 132">
              <a:extLst>
                <a:ext uri="{FF2B5EF4-FFF2-40B4-BE49-F238E27FC236}">
                  <a16:creationId xmlns:a16="http://schemas.microsoft.com/office/drawing/2014/main" id="{744329E7-8210-035E-0530-E0E579FD8A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" y="2868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32" name="Freeform 133">
              <a:extLst>
                <a:ext uri="{FF2B5EF4-FFF2-40B4-BE49-F238E27FC236}">
                  <a16:creationId xmlns:a16="http://schemas.microsoft.com/office/drawing/2014/main" id="{2AE74661-A636-3E07-5AB1-515A0A5E2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2862"/>
              <a:ext cx="30" cy="30"/>
            </a:xfrm>
            <a:custGeom>
              <a:avLst/>
              <a:gdLst>
                <a:gd name="T0" fmla="*/ 18 w 30"/>
                <a:gd name="T1" fmla="*/ 30 h 30"/>
                <a:gd name="T2" fmla="*/ 18 w 30"/>
                <a:gd name="T3" fmla="*/ 30 h 30"/>
                <a:gd name="T4" fmla="*/ 18 w 30"/>
                <a:gd name="T5" fmla="*/ 24 h 30"/>
                <a:gd name="T6" fmla="*/ 18 w 30"/>
                <a:gd name="T7" fmla="*/ 24 h 30"/>
                <a:gd name="T8" fmla="*/ 18 w 30"/>
                <a:gd name="T9" fmla="*/ 24 h 30"/>
                <a:gd name="T10" fmla="*/ 18 w 30"/>
                <a:gd name="T11" fmla="*/ 18 h 30"/>
                <a:gd name="T12" fmla="*/ 24 w 30"/>
                <a:gd name="T13" fmla="*/ 18 h 30"/>
                <a:gd name="T14" fmla="*/ 24 w 30"/>
                <a:gd name="T15" fmla="*/ 18 h 30"/>
                <a:gd name="T16" fmla="*/ 24 w 30"/>
                <a:gd name="T17" fmla="*/ 18 h 30"/>
                <a:gd name="T18" fmla="*/ 30 w 30"/>
                <a:gd name="T19" fmla="*/ 18 h 30"/>
                <a:gd name="T20" fmla="*/ 30 w 30"/>
                <a:gd name="T21" fmla="*/ 0 h 30"/>
                <a:gd name="T22" fmla="*/ 24 w 30"/>
                <a:gd name="T23" fmla="*/ 0 h 30"/>
                <a:gd name="T24" fmla="*/ 18 w 30"/>
                <a:gd name="T25" fmla="*/ 0 h 30"/>
                <a:gd name="T26" fmla="*/ 12 w 30"/>
                <a:gd name="T27" fmla="*/ 6 h 30"/>
                <a:gd name="T28" fmla="*/ 6 w 30"/>
                <a:gd name="T29" fmla="*/ 6 h 30"/>
                <a:gd name="T30" fmla="*/ 6 w 30"/>
                <a:gd name="T31" fmla="*/ 12 h 30"/>
                <a:gd name="T32" fmla="*/ 0 w 30"/>
                <a:gd name="T33" fmla="*/ 18 h 30"/>
                <a:gd name="T34" fmla="*/ 0 w 30"/>
                <a:gd name="T35" fmla="*/ 24 h 30"/>
                <a:gd name="T36" fmla="*/ 0 w 30"/>
                <a:gd name="T37" fmla="*/ 30 h 30"/>
                <a:gd name="T38" fmla="*/ 0 w 30"/>
                <a:gd name="T39" fmla="*/ 30 h 30"/>
                <a:gd name="T40" fmla="*/ 18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18" y="30"/>
                  </a:moveTo>
                  <a:lnTo>
                    <a:pt x="18" y="30"/>
                  </a:lnTo>
                  <a:lnTo>
                    <a:pt x="18" y="24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18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33" name="Freeform 134">
              <a:extLst>
                <a:ext uri="{FF2B5EF4-FFF2-40B4-BE49-F238E27FC236}">
                  <a16:creationId xmlns:a16="http://schemas.microsoft.com/office/drawing/2014/main" id="{C562D28A-9358-283E-4346-53A4ADC1C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" y="2892"/>
              <a:ext cx="30" cy="24"/>
            </a:xfrm>
            <a:custGeom>
              <a:avLst/>
              <a:gdLst>
                <a:gd name="T0" fmla="*/ 30 w 30"/>
                <a:gd name="T1" fmla="*/ 6 h 24"/>
                <a:gd name="T2" fmla="*/ 30 w 30"/>
                <a:gd name="T3" fmla="*/ 6 h 24"/>
                <a:gd name="T4" fmla="*/ 24 w 30"/>
                <a:gd name="T5" fmla="*/ 6 h 24"/>
                <a:gd name="T6" fmla="*/ 24 w 30"/>
                <a:gd name="T7" fmla="*/ 6 h 24"/>
                <a:gd name="T8" fmla="*/ 24 w 30"/>
                <a:gd name="T9" fmla="*/ 6 h 24"/>
                <a:gd name="T10" fmla="*/ 18 w 30"/>
                <a:gd name="T11" fmla="*/ 6 h 24"/>
                <a:gd name="T12" fmla="*/ 18 w 30"/>
                <a:gd name="T13" fmla="*/ 6 h 24"/>
                <a:gd name="T14" fmla="*/ 18 w 30"/>
                <a:gd name="T15" fmla="*/ 0 h 24"/>
                <a:gd name="T16" fmla="*/ 18 w 30"/>
                <a:gd name="T17" fmla="*/ 0 h 24"/>
                <a:gd name="T18" fmla="*/ 18 w 30"/>
                <a:gd name="T19" fmla="*/ 0 h 24"/>
                <a:gd name="T20" fmla="*/ 0 w 30"/>
                <a:gd name="T21" fmla="*/ 0 h 24"/>
                <a:gd name="T22" fmla="*/ 0 w 30"/>
                <a:gd name="T23" fmla="*/ 6 h 24"/>
                <a:gd name="T24" fmla="*/ 0 w 30"/>
                <a:gd name="T25" fmla="*/ 6 h 24"/>
                <a:gd name="T26" fmla="*/ 6 w 30"/>
                <a:gd name="T27" fmla="*/ 12 h 24"/>
                <a:gd name="T28" fmla="*/ 6 w 30"/>
                <a:gd name="T29" fmla="*/ 18 h 24"/>
                <a:gd name="T30" fmla="*/ 12 w 30"/>
                <a:gd name="T31" fmla="*/ 24 h 24"/>
                <a:gd name="T32" fmla="*/ 18 w 30"/>
                <a:gd name="T33" fmla="*/ 24 h 24"/>
                <a:gd name="T34" fmla="*/ 24 w 30"/>
                <a:gd name="T35" fmla="*/ 24 h 24"/>
                <a:gd name="T36" fmla="*/ 30 w 30"/>
                <a:gd name="T37" fmla="*/ 24 h 24"/>
                <a:gd name="T38" fmla="*/ 30 w 30"/>
                <a:gd name="T39" fmla="*/ 24 h 24"/>
                <a:gd name="T40" fmla="*/ 30 w 30"/>
                <a:gd name="T41" fmla="*/ 6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30" y="6"/>
                  </a:moveTo>
                  <a:lnTo>
                    <a:pt x="30" y="6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6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34" name="Freeform 135">
              <a:extLst>
                <a:ext uri="{FF2B5EF4-FFF2-40B4-BE49-F238E27FC236}">
                  <a16:creationId xmlns:a16="http://schemas.microsoft.com/office/drawing/2014/main" id="{B48DF219-99D4-3E4B-266B-956D403B6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2892"/>
              <a:ext cx="30" cy="24"/>
            </a:xfrm>
            <a:custGeom>
              <a:avLst/>
              <a:gdLst>
                <a:gd name="T0" fmla="*/ 12 w 30"/>
                <a:gd name="T1" fmla="*/ 0 h 24"/>
                <a:gd name="T2" fmla="*/ 12 w 30"/>
                <a:gd name="T3" fmla="*/ 0 h 24"/>
                <a:gd name="T4" fmla="*/ 12 w 30"/>
                <a:gd name="T5" fmla="*/ 0 h 24"/>
                <a:gd name="T6" fmla="*/ 12 w 30"/>
                <a:gd name="T7" fmla="*/ 0 h 24"/>
                <a:gd name="T8" fmla="*/ 6 w 30"/>
                <a:gd name="T9" fmla="*/ 6 h 24"/>
                <a:gd name="T10" fmla="*/ 6 w 30"/>
                <a:gd name="T11" fmla="*/ 6 h 24"/>
                <a:gd name="T12" fmla="*/ 6 w 30"/>
                <a:gd name="T13" fmla="*/ 6 h 24"/>
                <a:gd name="T14" fmla="*/ 6 w 30"/>
                <a:gd name="T15" fmla="*/ 6 h 24"/>
                <a:gd name="T16" fmla="*/ 0 w 30"/>
                <a:gd name="T17" fmla="*/ 6 h 24"/>
                <a:gd name="T18" fmla="*/ 0 w 30"/>
                <a:gd name="T19" fmla="*/ 6 h 24"/>
                <a:gd name="T20" fmla="*/ 0 w 30"/>
                <a:gd name="T21" fmla="*/ 24 h 24"/>
                <a:gd name="T22" fmla="*/ 6 w 30"/>
                <a:gd name="T23" fmla="*/ 24 h 24"/>
                <a:gd name="T24" fmla="*/ 12 w 30"/>
                <a:gd name="T25" fmla="*/ 24 h 24"/>
                <a:gd name="T26" fmla="*/ 12 w 30"/>
                <a:gd name="T27" fmla="*/ 24 h 24"/>
                <a:gd name="T28" fmla="*/ 18 w 30"/>
                <a:gd name="T29" fmla="*/ 18 h 24"/>
                <a:gd name="T30" fmla="*/ 24 w 30"/>
                <a:gd name="T31" fmla="*/ 12 h 24"/>
                <a:gd name="T32" fmla="*/ 24 w 30"/>
                <a:gd name="T33" fmla="*/ 6 h 24"/>
                <a:gd name="T34" fmla="*/ 24 w 30"/>
                <a:gd name="T35" fmla="*/ 6 h 24"/>
                <a:gd name="T36" fmla="*/ 30 w 30"/>
                <a:gd name="T37" fmla="*/ 0 h 24"/>
                <a:gd name="T38" fmla="*/ 30 w 30"/>
                <a:gd name="T39" fmla="*/ 0 h 24"/>
                <a:gd name="T40" fmla="*/ 12 w 30"/>
                <a:gd name="T41" fmla="*/ 0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12" y="0"/>
                  </a:moveTo>
                  <a:lnTo>
                    <a:pt x="12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8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3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35" name="Freeform 136">
              <a:extLst>
                <a:ext uri="{FF2B5EF4-FFF2-40B4-BE49-F238E27FC236}">
                  <a16:creationId xmlns:a16="http://schemas.microsoft.com/office/drawing/2014/main" id="{E3E93840-C9CD-ABAF-1D30-8D64BE806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0" y="2862"/>
              <a:ext cx="30" cy="30"/>
            </a:xfrm>
            <a:custGeom>
              <a:avLst/>
              <a:gdLst>
                <a:gd name="T0" fmla="*/ 0 w 30"/>
                <a:gd name="T1" fmla="*/ 18 h 30"/>
                <a:gd name="T2" fmla="*/ 0 w 30"/>
                <a:gd name="T3" fmla="*/ 18 h 30"/>
                <a:gd name="T4" fmla="*/ 0 w 30"/>
                <a:gd name="T5" fmla="*/ 18 h 30"/>
                <a:gd name="T6" fmla="*/ 6 w 30"/>
                <a:gd name="T7" fmla="*/ 18 h 30"/>
                <a:gd name="T8" fmla="*/ 6 w 30"/>
                <a:gd name="T9" fmla="*/ 18 h 30"/>
                <a:gd name="T10" fmla="*/ 6 w 30"/>
                <a:gd name="T11" fmla="*/ 18 h 30"/>
                <a:gd name="T12" fmla="*/ 6 w 30"/>
                <a:gd name="T13" fmla="*/ 24 h 30"/>
                <a:gd name="T14" fmla="*/ 12 w 30"/>
                <a:gd name="T15" fmla="*/ 24 h 30"/>
                <a:gd name="T16" fmla="*/ 12 w 30"/>
                <a:gd name="T17" fmla="*/ 24 h 30"/>
                <a:gd name="T18" fmla="*/ 12 w 30"/>
                <a:gd name="T19" fmla="*/ 30 h 30"/>
                <a:gd name="T20" fmla="*/ 30 w 30"/>
                <a:gd name="T21" fmla="*/ 30 h 30"/>
                <a:gd name="T22" fmla="*/ 24 w 30"/>
                <a:gd name="T23" fmla="*/ 24 h 30"/>
                <a:gd name="T24" fmla="*/ 24 w 30"/>
                <a:gd name="T25" fmla="*/ 18 h 30"/>
                <a:gd name="T26" fmla="*/ 24 w 30"/>
                <a:gd name="T27" fmla="*/ 12 h 30"/>
                <a:gd name="T28" fmla="*/ 18 w 30"/>
                <a:gd name="T29" fmla="*/ 6 h 30"/>
                <a:gd name="T30" fmla="*/ 12 w 30"/>
                <a:gd name="T31" fmla="*/ 6 h 30"/>
                <a:gd name="T32" fmla="*/ 12 w 30"/>
                <a:gd name="T33" fmla="*/ 0 h 30"/>
                <a:gd name="T34" fmla="*/ 6 w 30"/>
                <a:gd name="T35" fmla="*/ 0 h 30"/>
                <a:gd name="T36" fmla="*/ 0 w 30"/>
                <a:gd name="T37" fmla="*/ 0 h 30"/>
                <a:gd name="T38" fmla="*/ 0 w 30"/>
                <a:gd name="T39" fmla="*/ 0 h 30"/>
                <a:gd name="T40" fmla="*/ 0 w 30"/>
                <a:gd name="T41" fmla="*/ 18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18"/>
                  </a:moveTo>
                  <a:lnTo>
                    <a:pt x="0" y="18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36" name="Rectangle 137">
              <a:extLst>
                <a:ext uri="{FF2B5EF4-FFF2-40B4-BE49-F238E27FC236}">
                  <a16:creationId xmlns:a16="http://schemas.microsoft.com/office/drawing/2014/main" id="{D7E23266-6E31-AACA-1E0D-B397F65D0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3660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37" name="Oval 138">
              <a:extLst>
                <a:ext uri="{FF2B5EF4-FFF2-40B4-BE49-F238E27FC236}">
                  <a16:creationId xmlns:a16="http://schemas.microsoft.com/office/drawing/2014/main" id="{DFE1B739-A19B-2B80-0A25-F3091572B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4" y="3648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38" name="Freeform 139">
              <a:extLst>
                <a:ext uri="{FF2B5EF4-FFF2-40B4-BE49-F238E27FC236}">
                  <a16:creationId xmlns:a16="http://schemas.microsoft.com/office/drawing/2014/main" id="{EEACA77A-57CC-CEC0-D249-5404398CC8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642"/>
              <a:ext cx="30" cy="24"/>
            </a:xfrm>
            <a:custGeom>
              <a:avLst/>
              <a:gdLst>
                <a:gd name="T0" fmla="*/ 30 w 30"/>
                <a:gd name="T1" fmla="*/ 24 h 24"/>
                <a:gd name="T2" fmla="*/ 30 w 30"/>
                <a:gd name="T3" fmla="*/ 24 h 24"/>
                <a:gd name="T4" fmla="*/ 30 w 30"/>
                <a:gd name="T5" fmla="*/ 18 h 24"/>
                <a:gd name="T6" fmla="*/ 30 w 30"/>
                <a:gd name="T7" fmla="*/ 12 h 24"/>
                <a:gd name="T8" fmla="*/ 24 w 30"/>
                <a:gd name="T9" fmla="*/ 12 h 24"/>
                <a:gd name="T10" fmla="*/ 24 w 30"/>
                <a:gd name="T11" fmla="*/ 6 h 24"/>
                <a:gd name="T12" fmla="*/ 18 w 30"/>
                <a:gd name="T13" fmla="*/ 0 h 24"/>
                <a:gd name="T14" fmla="*/ 12 w 30"/>
                <a:gd name="T15" fmla="*/ 0 h 24"/>
                <a:gd name="T16" fmla="*/ 6 w 30"/>
                <a:gd name="T17" fmla="*/ 0 h 24"/>
                <a:gd name="T18" fmla="*/ 0 w 30"/>
                <a:gd name="T19" fmla="*/ 0 h 24"/>
                <a:gd name="T20" fmla="*/ 0 w 30"/>
                <a:gd name="T21" fmla="*/ 12 h 24"/>
                <a:gd name="T22" fmla="*/ 6 w 30"/>
                <a:gd name="T23" fmla="*/ 12 h 24"/>
                <a:gd name="T24" fmla="*/ 6 w 30"/>
                <a:gd name="T25" fmla="*/ 18 h 24"/>
                <a:gd name="T26" fmla="*/ 6 w 30"/>
                <a:gd name="T27" fmla="*/ 18 h 24"/>
                <a:gd name="T28" fmla="*/ 12 w 30"/>
                <a:gd name="T29" fmla="*/ 18 h 24"/>
                <a:gd name="T30" fmla="*/ 12 w 30"/>
                <a:gd name="T31" fmla="*/ 18 h 24"/>
                <a:gd name="T32" fmla="*/ 12 w 30"/>
                <a:gd name="T33" fmla="*/ 24 h 24"/>
                <a:gd name="T34" fmla="*/ 12 w 30"/>
                <a:gd name="T35" fmla="*/ 24 h 24"/>
                <a:gd name="T36" fmla="*/ 12 w 30"/>
                <a:gd name="T37" fmla="*/ 24 h 24"/>
                <a:gd name="T38" fmla="*/ 12 w 30"/>
                <a:gd name="T39" fmla="*/ 24 h 24"/>
                <a:gd name="T40" fmla="*/ 30 w 30"/>
                <a:gd name="T41" fmla="*/ 24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30" y="24"/>
                  </a:moveTo>
                  <a:lnTo>
                    <a:pt x="30" y="24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2" y="24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39" name="Freeform 140">
              <a:extLst>
                <a:ext uri="{FF2B5EF4-FFF2-40B4-BE49-F238E27FC236}">
                  <a16:creationId xmlns:a16="http://schemas.microsoft.com/office/drawing/2014/main" id="{8824BC8C-5AB8-F6EF-E512-009361F92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666"/>
              <a:ext cx="30" cy="30"/>
            </a:xfrm>
            <a:custGeom>
              <a:avLst/>
              <a:gdLst>
                <a:gd name="T0" fmla="*/ 0 w 30"/>
                <a:gd name="T1" fmla="*/ 30 h 30"/>
                <a:gd name="T2" fmla="*/ 0 w 30"/>
                <a:gd name="T3" fmla="*/ 30 h 30"/>
                <a:gd name="T4" fmla="*/ 6 w 30"/>
                <a:gd name="T5" fmla="*/ 30 h 30"/>
                <a:gd name="T6" fmla="*/ 12 w 30"/>
                <a:gd name="T7" fmla="*/ 30 h 30"/>
                <a:gd name="T8" fmla="*/ 18 w 30"/>
                <a:gd name="T9" fmla="*/ 24 h 30"/>
                <a:gd name="T10" fmla="*/ 24 w 30"/>
                <a:gd name="T11" fmla="*/ 24 h 30"/>
                <a:gd name="T12" fmla="*/ 24 w 30"/>
                <a:gd name="T13" fmla="*/ 18 h 30"/>
                <a:gd name="T14" fmla="*/ 30 w 30"/>
                <a:gd name="T15" fmla="*/ 12 h 30"/>
                <a:gd name="T16" fmla="*/ 30 w 30"/>
                <a:gd name="T17" fmla="*/ 6 h 30"/>
                <a:gd name="T18" fmla="*/ 30 w 30"/>
                <a:gd name="T19" fmla="*/ 0 h 30"/>
                <a:gd name="T20" fmla="*/ 12 w 30"/>
                <a:gd name="T21" fmla="*/ 0 h 30"/>
                <a:gd name="T22" fmla="*/ 12 w 30"/>
                <a:gd name="T23" fmla="*/ 6 h 30"/>
                <a:gd name="T24" fmla="*/ 12 w 30"/>
                <a:gd name="T25" fmla="*/ 6 h 30"/>
                <a:gd name="T26" fmla="*/ 12 w 30"/>
                <a:gd name="T27" fmla="*/ 6 h 30"/>
                <a:gd name="T28" fmla="*/ 12 w 30"/>
                <a:gd name="T29" fmla="*/ 12 h 30"/>
                <a:gd name="T30" fmla="*/ 6 w 30"/>
                <a:gd name="T31" fmla="*/ 12 h 30"/>
                <a:gd name="T32" fmla="*/ 6 w 30"/>
                <a:gd name="T33" fmla="*/ 12 h 30"/>
                <a:gd name="T34" fmla="*/ 6 w 30"/>
                <a:gd name="T35" fmla="*/ 12 h 30"/>
                <a:gd name="T36" fmla="*/ 0 w 30"/>
                <a:gd name="T37" fmla="*/ 12 h 30"/>
                <a:gd name="T38" fmla="*/ 0 w 30"/>
                <a:gd name="T39" fmla="*/ 12 h 30"/>
                <a:gd name="T40" fmla="*/ 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30"/>
                  </a:moveTo>
                  <a:lnTo>
                    <a:pt x="0" y="3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40" name="Freeform 141">
              <a:extLst>
                <a:ext uri="{FF2B5EF4-FFF2-40B4-BE49-F238E27FC236}">
                  <a16:creationId xmlns:a16="http://schemas.microsoft.com/office/drawing/2014/main" id="{F6291EB6-2AC8-4133-092F-DE27AE222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666"/>
              <a:ext cx="30" cy="30"/>
            </a:xfrm>
            <a:custGeom>
              <a:avLst/>
              <a:gdLst>
                <a:gd name="T0" fmla="*/ 0 w 30"/>
                <a:gd name="T1" fmla="*/ 0 h 30"/>
                <a:gd name="T2" fmla="*/ 0 w 30"/>
                <a:gd name="T3" fmla="*/ 0 h 30"/>
                <a:gd name="T4" fmla="*/ 6 w 30"/>
                <a:gd name="T5" fmla="*/ 6 h 30"/>
                <a:gd name="T6" fmla="*/ 6 w 30"/>
                <a:gd name="T7" fmla="*/ 12 h 30"/>
                <a:gd name="T8" fmla="*/ 6 w 30"/>
                <a:gd name="T9" fmla="*/ 18 h 30"/>
                <a:gd name="T10" fmla="*/ 12 w 30"/>
                <a:gd name="T11" fmla="*/ 24 h 30"/>
                <a:gd name="T12" fmla="*/ 18 w 30"/>
                <a:gd name="T13" fmla="*/ 24 h 30"/>
                <a:gd name="T14" fmla="*/ 18 w 30"/>
                <a:gd name="T15" fmla="*/ 30 h 30"/>
                <a:gd name="T16" fmla="*/ 24 w 30"/>
                <a:gd name="T17" fmla="*/ 30 h 30"/>
                <a:gd name="T18" fmla="*/ 30 w 30"/>
                <a:gd name="T19" fmla="*/ 30 h 30"/>
                <a:gd name="T20" fmla="*/ 30 w 30"/>
                <a:gd name="T21" fmla="*/ 12 h 30"/>
                <a:gd name="T22" fmla="*/ 30 w 30"/>
                <a:gd name="T23" fmla="*/ 12 h 30"/>
                <a:gd name="T24" fmla="*/ 24 w 30"/>
                <a:gd name="T25" fmla="*/ 12 h 30"/>
                <a:gd name="T26" fmla="*/ 24 w 30"/>
                <a:gd name="T27" fmla="*/ 12 h 30"/>
                <a:gd name="T28" fmla="*/ 24 w 30"/>
                <a:gd name="T29" fmla="*/ 12 h 30"/>
                <a:gd name="T30" fmla="*/ 24 w 30"/>
                <a:gd name="T31" fmla="*/ 6 h 30"/>
                <a:gd name="T32" fmla="*/ 18 w 30"/>
                <a:gd name="T33" fmla="*/ 6 h 30"/>
                <a:gd name="T34" fmla="*/ 18 w 30"/>
                <a:gd name="T35" fmla="*/ 6 h 30"/>
                <a:gd name="T36" fmla="*/ 18 w 30"/>
                <a:gd name="T37" fmla="*/ 0 h 30"/>
                <a:gd name="T38" fmla="*/ 18 w 30"/>
                <a:gd name="T39" fmla="*/ 0 h 30"/>
                <a:gd name="T40" fmla="*/ 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41" name="Freeform 142">
              <a:extLst>
                <a:ext uri="{FF2B5EF4-FFF2-40B4-BE49-F238E27FC236}">
                  <a16:creationId xmlns:a16="http://schemas.microsoft.com/office/drawing/2014/main" id="{81F8A76B-1D43-57D4-E7C7-3B4A483B8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642"/>
              <a:ext cx="30" cy="24"/>
            </a:xfrm>
            <a:custGeom>
              <a:avLst/>
              <a:gdLst>
                <a:gd name="T0" fmla="*/ 30 w 30"/>
                <a:gd name="T1" fmla="*/ 0 h 24"/>
                <a:gd name="T2" fmla="*/ 30 w 30"/>
                <a:gd name="T3" fmla="*/ 0 h 24"/>
                <a:gd name="T4" fmla="*/ 24 w 30"/>
                <a:gd name="T5" fmla="*/ 0 h 24"/>
                <a:gd name="T6" fmla="*/ 18 w 30"/>
                <a:gd name="T7" fmla="*/ 0 h 24"/>
                <a:gd name="T8" fmla="*/ 18 w 30"/>
                <a:gd name="T9" fmla="*/ 0 h 24"/>
                <a:gd name="T10" fmla="*/ 12 w 30"/>
                <a:gd name="T11" fmla="*/ 6 h 24"/>
                <a:gd name="T12" fmla="*/ 6 w 30"/>
                <a:gd name="T13" fmla="*/ 12 h 24"/>
                <a:gd name="T14" fmla="*/ 6 w 30"/>
                <a:gd name="T15" fmla="*/ 12 h 24"/>
                <a:gd name="T16" fmla="*/ 6 w 30"/>
                <a:gd name="T17" fmla="*/ 18 h 24"/>
                <a:gd name="T18" fmla="*/ 0 w 30"/>
                <a:gd name="T19" fmla="*/ 24 h 24"/>
                <a:gd name="T20" fmla="*/ 18 w 30"/>
                <a:gd name="T21" fmla="*/ 24 h 24"/>
                <a:gd name="T22" fmla="*/ 18 w 30"/>
                <a:gd name="T23" fmla="*/ 24 h 24"/>
                <a:gd name="T24" fmla="*/ 18 w 30"/>
                <a:gd name="T25" fmla="*/ 24 h 24"/>
                <a:gd name="T26" fmla="*/ 24 w 30"/>
                <a:gd name="T27" fmla="*/ 18 h 24"/>
                <a:gd name="T28" fmla="*/ 24 w 30"/>
                <a:gd name="T29" fmla="*/ 18 h 24"/>
                <a:gd name="T30" fmla="*/ 24 w 30"/>
                <a:gd name="T31" fmla="*/ 18 h 24"/>
                <a:gd name="T32" fmla="*/ 24 w 30"/>
                <a:gd name="T33" fmla="*/ 18 h 24"/>
                <a:gd name="T34" fmla="*/ 30 w 30"/>
                <a:gd name="T35" fmla="*/ 12 h 24"/>
                <a:gd name="T36" fmla="*/ 30 w 30"/>
                <a:gd name="T37" fmla="*/ 12 h 24"/>
                <a:gd name="T38" fmla="*/ 30 w 30"/>
                <a:gd name="T39" fmla="*/ 12 h 24"/>
                <a:gd name="T40" fmla="*/ 30 w 30"/>
                <a:gd name="T41" fmla="*/ 0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30" y="0"/>
                  </a:move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30" y="1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42" name="Rectangle 143">
              <a:extLst>
                <a:ext uri="{FF2B5EF4-FFF2-40B4-BE49-F238E27FC236}">
                  <a16:creationId xmlns:a16="http://schemas.microsoft.com/office/drawing/2014/main" id="{B8C3871F-9A80-3939-6087-B40086EEA9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3570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43" name="Oval 144">
              <a:extLst>
                <a:ext uri="{FF2B5EF4-FFF2-40B4-BE49-F238E27FC236}">
                  <a16:creationId xmlns:a16="http://schemas.microsoft.com/office/drawing/2014/main" id="{F258298D-0C9A-85F8-EC82-83172D380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4" y="3564"/>
              <a:ext cx="42" cy="36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44" name="Freeform 145">
              <a:extLst>
                <a:ext uri="{FF2B5EF4-FFF2-40B4-BE49-F238E27FC236}">
                  <a16:creationId xmlns:a16="http://schemas.microsoft.com/office/drawing/2014/main" id="{441AA077-B1C9-36ED-711C-20F1F94B9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552"/>
              <a:ext cx="30" cy="30"/>
            </a:xfrm>
            <a:custGeom>
              <a:avLst/>
              <a:gdLst>
                <a:gd name="T0" fmla="*/ 30 w 30"/>
                <a:gd name="T1" fmla="*/ 30 h 30"/>
                <a:gd name="T2" fmla="*/ 30 w 30"/>
                <a:gd name="T3" fmla="*/ 30 h 30"/>
                <a:gd name="T4" fmla="*/ 30 w 30"/>
                <a:gd name="T5" fmla="*/ 24 h 30"/>
                <a:gd name="T6" fmla="*/ 30 w 30"/>
                <a:gd name="T7" fmla="*/ 18 h 30"/>
                <a:gd name="T8" fmla="*/ 24 w 30"/>
                <a:gd name="T9" fmla="*/ 12 h 30"/>
                <a:gd name="T10" fmla="*/ 24 w 30"/>
                <a:gd name="T11" fmla="*/ 12 h 30"/>
                <a:gd name="T12" fmla="*/ 18 w 30"/>
                <a:gd name="T13" fmla="*/ 6 h 30"/>
                <a:gd name="T14" fmla="*/ 12 w 30"/>
                <a:gd name="T15" fmla="*/ 0 h 30"/>
                <a:gd name="T16" fmla="*/ 6 w 30"/>
                <a:gd name="T17" fmla="*/ 0 h 30"/>
                <a:gd name="T18" fmla="*/ 0 w 30"/>
                <a:gd name="T19" fmla="*/ 0 h 30"/>
                <a:gd name="T20" fmla="*/ 0 w 30"/>
                <a:gd name="T21" fmla="*/ 18 h 30"/>
                <a:gd name="T22" fmla="*/ 6 w 30"/>
                <a:gd name="T23" fmla="*/ 18 h 30"/>
                <a:gd name="T24" fmla="*/ 6 w 30"/>
                <a:gd name="T25" fmla="*/ 18 h 30"/>
                <a:gd name="T26" fmla="*/ 6 w 30"/>
                <a:gd name="T27" fmla="*/ 18 h 30"/>
                <a:gd name="T28" fmla="*/ 12 w 30"/>
                <a:gd name="T29" fmla="*/ 24 h 30"/>
                <a:gd name="T30" fmla="*/ 12 w 30"/>
                <a:gd name="T31" fmla="*/ 24 h 30"/>
                <a:gd name="T32" fmla="*/ 12 w 30"/>
                <a:gd name="T33" fmla="*/ 24 h 30"/>
                <a:gd name="T34" fmla="*/ 12 w 30"/>
                <a:gd name="T35" fmla="*/ 30 h 30"/>
                <a:gd name="T36" fmla="*/ 12 w 30"/>
                <a:gd name="T37" fmla="*/ 30 h 30"/>
                <a:gd name="T38" fmla="*/ 12 w 30"/>
                <a:gd name="T39" fmla="*/ 30 h 30"/>
                <a:gd name="T40" fmla="*/ 3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30"/>
                  </a:moveTo>
                  <a:lnTo>
                    <a:pt x="30" y="30"/>
                  </a:lnTo>
                  <a:lnTo>
                    <a:pt x="30" y="24"/>
                  </a:lnTo>
                  <a:lnTo>
                    <a:pt x="30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45" name="Freeform 146">
              <a:extLst>
                <a:ext uri="{FF2B5EF4-FFF2-40B4-BE49-F238E27FC236}">
                  <a16:creationId xmlns:a16="http://schemas.microsoft.com/office/drawing/2014/main" id="{1A3717AA-AB13-84DC-97C5-A88F8DBB2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582"/>
              <a:ext cx="30" cy="30"/>
            </a:xfrm>
            <a:custGeom>
              <a:avLst/>
              <a:gdLst>
                <a:gd name="T0" fmla="*/ 0 w 30"/>
                <a:gd name="T1" fmla="*/ 30 h 30"/>
                <a:gd name="T2" fmla="*/ 0 w 30"/>
                <a:gd name="T3" fmla="*/ 30 h 30"/>
                <a:gd name="T4" fmla="*/ 6 w 30"/>
                <a:gd name="T5" fmla="*/ 30 h 30"/>
                <a:gd name="T6" fmla="*/ 12 w 30"/>
                <a:gd name="T7" fmla="*/ 24 h 30"/>
                <a:gd name="T8" fmla="*/ 18 w 30"/>
                <a:gd name="T9" fmla="*/ 24 h 30"/>
                <a:gd name="T10" fmla="*/ 24 w 30"/>
                <a:gd name="T11" fmla="*/ 18 h 30"/>
                <a:gd name="T12" fmla="*/ 24 w 30"/>
                <a:gd name="T13" fmla="*/ 18 h 30"/>
                <a:gd name="T14" fmla="*/ 30 w 30"/>
                <a:gd name="T15" fmla="*/ 12 h 30"/>
                <a:gd name="T16" fmla="*/ 30 w 30"/>
                <a:gd name="T17" fmla="*/ 6 h 30"/>
                <a:gd name="T18" fmla="*/ 30 w 30"/>
                <a:gd name="T19" fmla="*/ 0 h 30"/>
                <a:gd name="T20" fmla="*/ 12 w 30"/>
                <a:gd name="T21" fmla="*/ 0 h 30"/>
                <a:gd name="T22" fmla="*/ 12 w 30"/>
                <a:gd name="T23" fmla="*/ 0 h 30"/>
                <a:gd name="T24" fmla="*/ 12 w 30"/>
                <a:gd name="T25" fmla="*/ 6 h 30"/>
                <a:gd name="T26" fmla="*/ 12 w 30"/>
                <a:gd name="T27" fmla="*/ 6 h 30"/>
                <a:gd name="T28" fmla="*/ 12 w 30"/>
                <a:gd name="T29" fmla="*/ 6 h 30"/>
                <a:gd name="T30" fmla="*/ 6 w 30"/>
                <a:gd name="T31" fmla="*/ 12 h 30"/>
                <a:gd name="T32" fmla="*/ 6 w 30"/>
                <a:gd name="T33" fmla="*/ 12 h 30"/>
                <a:gd name="T34" fmla="*/ 6 w 30"/>
                <a:gd name="T35" fmla="*/ 12 h 30"/>
                <a:gd name="T36" fmla="*/ 0 w 30"/>
                <a:gd name="T37" fmla="*/ 12 h 30"/>
                <a:gd name="T38" fmla="*/ 0 w 30"/>
                <a:gd name="T39" fmla="*/ 12 h 30"/>
                <a:gd name="T40" fmla="*/ 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30"/>
                  </a:moveTo>
                  <a:lnTo>
                    <a:pt x="0" y="30"/>
                  </a:lnTo>
                  <a:lnTo>
                    <a:pt x="6" y="30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46" name="Freeform 147">
              <a:extLst>
                <a:ext uri="{FF2B5EF4-FFF2-40B4-BE49-F238E27FC236}">
                  <a16:creationId xmlns:a16="http://schemas.microsoft.com/office/drawing/2014/main" id="{12D6B27F-DB3C-87F2-5C06-604AEC507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582"/>
              <a:ext cx="30" cy="30"/>
            </a:xfrm>
            <a:custGeom>
              <a:avLst/>
              <a:gdLst>
                <a:gd name="T0" fmla="*/ 0 w 30"/>
                <a:gd name="T1" fmla="*/ 0 h 30"/>
                <a:gd name="T2" fmla="*/ 0 w 30"/>
                <a:gd name="T3" fmla="*/ 0 h 30"/>
                <a:gd name="T4" fmla="*/ 6 w 30"/>
                <a:gd name="T5" fmla="*/ 6 h 30"/>
                <a:gd name="T6" fmla="*/ 6 w 30"/>
                <a:gd name="T7" fmla="*/ 12 h 30"/>
                <a:gd name="T8" fmla="*/ 6 w 30"/>
                <a:gd name="T9" fmla="*/ 18 h 30"/>
                <a:gd name="T10" fmla="*/ 12 w 30"/>
                <a:gd name="T11" fmla="*/ 18 h 30"/>
                <a:gd name="T12" fmla="*/ 18 w 30"/>
                <a:gd name="T13" fmla="*/ 24 h 30"/>
                <a:gd name="T14" fmla="*/ 18 w 30"/>
                <a:gd name="T15" fmla="*/ 24 h 30"/>
                <a:gd name="T16" fmla="*/ 24 w 30"/>
                <a:gd name="T17" fmla="*/ 30 h 30"/>
                <a:gd name="T18" fmla="*/ 30 w 30"/>
                <a:gd name="T19" fmla="*/ 30 h 30"/>
                <a:gd name="T20" fmla="*/ 30 w 30"/>
                <a:gd name="T21" fmla="*/ 12 h 30"/>
                <a:gd name="T22" fmla="*/ 30 w 30"/>
                <a:gd name="T23" fmla="*/ 12 h 30"/>
                <a:gd name="T24" fmla="*/ 24 w 30"/>
                <a:gd name="T25" fmla="*/ 12 h 30"/>
                <a:gd name="T26" fmla="*/ 24 w 30"/>
                <a:gd name="T27" fmla="*/ 12 h 30"/>
                <a:gd name="T28" fmla="*/ 24 w 30"/>
                <a:gd name="T29" fmla="*/ 6 h 30"/>
                <a:gd name="T30" fmla="*/ 24 w 30"/>
                <a:gd name="T31" fmla="*/ 6 h 30"/>
                <a:gd name="T32" fmla="*/ 18 w 30"/>
                <a:gd name="T33" fmla="*/ 6 h 30"/>
                <a:gd name="T34" fmla="*/ 18 w 30"/>
                <a:gd name="T35" fmla="*/ 0 h 30"/>
                <a:gd name="T36" fmla="*/ 18 w 30"/>
                <a:gd name="T37" fmla="*/ 0 h 30"/>
                <a:gd name="T38" fmla="*/ 18 w 30"/>
                <a:gd name="T39" fmla="*/ 0 h 30"/>
                <a:gd name="T40" fmla="*/ 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47" name="Freeform 148">
              <a:extLst>
                <a:ext uri="{FF2B5EF4-FFF2-40B4-BE49-F238E27FC236}">
                  <a16:creationId xmlns:a16="http://schemas.microsoft.com/office/drawing/2014/main" id="{25187914-C26A-B41C-F5FE-CA4425DF9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552"/>
              <a:ext cx="30" cy="30"/>
            </a:xfrm>
            <a:custGeom>
              <a:avLst/>
              <a:gdLst>
                <a:gd name="T0" fmla="*/ 30 w 30"/>
                <a:gd name="T1" fmla="*/ 0 h 30"/>
                <a:gd name="T2" fmla="*/ 30 w 30"/>
                <a:gd name="T3" fmla="*/ 0 h 30"/>
                <a:gd name="T4" fmla="*/ 24 w 30"/>
                <a:gd name="T5" fmla="*/ 0 h 30"/>
                <a:gd name="T6" fmla="*/ 18 w 30"/>
                <a:gd name="T7" fmla="*/ 0 h 30"/>
                <a:gd name="T8" fmla="*/ 18 w 30"/>
                <a:gd name="T9" fmla="*/ 6 h 30"/>
                <a:gd name="T10" fmla="*/ 12 w 30"/>
                <a:gd name="T11" fmla="*/ 12 h 30"/>
                <a:gd name="T12" fmla="*/ 6 w 30"/>
                <a:gd name="T13" fmla="*/ 12 h 30"/>
                <a:gd name="T14" fmla="*/ 6 w 30"/>
                <a:gd name="T15" fmla="*/ 18 h 30"/>
                <a:gd name="T16" fmla="*/ 6 w 30"/>
                <a:gd name="T17" fmla="*/ 24 h 30"/>
                <a:gd name="T18" fmla="*/ 0 w 30"/>
                <a:gd name="T19" fmla="*/ 30 h 30"/>
                <a:gd name="T20" fmla="*/ 18 w 30"/>
                <a:gd name="T21" fmla="*/ 30 h 30"/>
                <a:gd name="T22" fmla="*/ 18 w 30"/>
                <a:gd name="T23" fmla="*/ 30 h 30"/>
                <a:gd name="T24" fmla="*/ 18 w 30"/>
                <a:gd name="T25" fmla="*/ 24 h 30"/>
                <a:gd name="T26" fmla="*/ 24 w 30"/>
                <a:gd name="T27" fmla="*/ 24 h 30"/>
                <a:gd name="T28" fmla="*/ 24 w 30"/>
                <a:gd name="T29" fmla="*/ 24 h 30"/>
                <a:gd name="T30" fmla="*/ 24 w 30"/>
                <a:gd name="T31" fmla="*/ 18 h 30"/>
                <a:gd name="T32" fmla="*/ 24 w 30"/>
                <a:gd name="T33" fmla="*/ 18 h 30"/>
                <a:gd name="T34" fmla="*/ 30 w 30"/>
                <a:gd name="T35" fmla="*/ 18 h 30"/>
                <a:gd name="T36" fmla="*/ 30 w 30"/>
                <a:gd name="T37" fmla="*/ 18 h 30"/>
                <a:gd name="T38" fmla="*/ 30 w 30"/>
                <a:gd name="T39" fmla="*/ 18 h 30"/>
                <a:gd name="T40" fmla="*/ 3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0"/>
                  </a:move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0" y="30"/>
                  </a:lnTo>
                  <a:lnTo>
                    <a:pt x="18" y="30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48" name="Rectangle 149">
              <a:extLst>
                <a:ext uri="{FF2B5EF4-FFF2-40B4-BE49-F238E27FC236}">
                  <a16:creationId xmlns:a16="http://schemas.microsoft.com/office/drawing/2014/main" id="{81542676-70D4-6462-6B25-C99EB4EE5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3486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49" name="Oval 150">
              <a:extLst>
                <a:ext uri="{FF2B5EF4-FFF2-40B4-BE49-F238E27FC236}">
                  <a16:creationId xmlns:a16="http://schemas.microsoft.com/office/drawing/2014/main" id="{17EC2A9E-C679-EC4D-3DB1-4D6863B9E2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4" y="3474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50" name="Freeform 151">
              <a:extLst>
                <a:ext uri="{FF2B5EF4-FFF2-40B4-BE49-F238E27FC236}">
                  <a16:creationId xmlns:a16="http://schemas.microsoft.com/office/drawing/2014/main" id="{112FEF1A-FAC8-66C8-3CB6-A49CDBE26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468"/>
              <a:ext cx="30" cy="24"/>
            </a:xfrm>
            <a:custGeom>
              <a:avLst/>
              <a:gdLst>
                <a:gd name="T0" fmla="*/ 30 w 30"/>
                <a:gd name="T1" fmla="*/ 24 h 24"/>
                <a:gd name="T2" fmla="*/ 30 w 30"/>
                <a:gd name="T3" fmla="*/ 24 h 24"/>
                <a:gd name="T4" fmla="*/ 30 w 30"/>
                <a:gd name="T5" fmla="*/ 24 h 24"/>
                <a:gd name="T6" fmla="*/ 30 w 30"/>
                <a:gd name="T7" fmla="*/ 18 h 24"/>
                <a:gd name="T8" fmla="*/ 24 w 30"/>
                <a:gd name="T9" fmla="*/ 12 h 24"/>
                <a:gd name="T10" fmla="*/ 24 w 30"/>
                <a:gd name="T11" fmla="*/ 6 h 24"/>
                <a:gd name="T12" fmla="*/ 18 w 30"/>
                <a:gd name="T13" fmla="*/ 6 h 24"/>
                <a:gd name="T14" fmla="*/ 12 w 30"/>
                <a:gd name="T15" fmla="*/ 0 h 24"/>
                <a:gd name="T16" fmla="*/ 6 w 30"/>
                <a:gd name="T17" fmla="*/ 0 h 24"/>
                <a:gd name="T18" fmla="*/ 0 w 30"/>
                <a:gd name="T19" fmla="*/ 0 h 24"/>
                <a:gd name="T20" fmla="*/ 0 w 30"/>
                <a:gd name="T21" fmla="*/ 18 h 24"/>
                <a:gd name="T22" fmla="*/ 6 w 30"/>
                <a:gd name="T23" fmla="*/ 18 h 24"/>
                <a:gd name="T24" fmla="*/ 6 w 30"/>
                <a:gd name="T25" fmla="*/ 18 h 24"/>
                <a:gd name="T26" fmla="*/ 6 w 30"/>
                <a:gd name="T27" fmla="*/ 18 h 24"/>
                <a:gd name="T28" fmla="*/ 12 w 30"/>
                <a:gd name="T29" fmla="*/ 18 h 24"/>
                <a:gd name="T30" fmla="*/ 12 w 30"/>
                <a:gd name="T31" fmla="*/ 18 h 24"/>
                <a:gd name="T32" fmla="*/ 12 w 30"/>
                <a:gd name="T33" fmla="*/ 24 h 24"/>
                <a:gd name="T34" fmla="*/ 12 w 30"/>
                <a:gd name="T35" fmla="*/ 24 h 24"/>
                <a:gd name="T36" fmla="*/ 12 w 30"/>
                <a:gd name="T37" fmla="*/ 24 h 24"/>
                <a:gd name="T38" fmla="*/ 12 w 30"/>
                <a:gd name="T39" fmla="*/ 24 h 24"/>
                <a:gd name="T40" fmla="*/ 30 w 30"/>
                <a:gd name="T41" fmla="*/ 24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30" y="24"/>
                  </a:moveTo>
                  <a:lnTo>
                    <a:pt x="30" y="24"/>
                  </a:lnTo>
                  <a:lnTo>
                    <a:pt x="30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2" y="24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51" name="Freeform 152">
              <a:extLst>
                <a:ext uri="{FF2B5EF4-FFF2-40B4-BE49-F238E27FC236}">
                  <a16:creationId xmlns:a16="http://schemas.microsoft.com/office/drawing/2014/main" id="{C6848593-5283-AFF1-9E1C-0C8EBE6EA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492"/>
              <a:ext cx="30" cy="30"/>
            </a:xfrm>
            <a:custGeom>
              <a:avLst/>
              <a:gdLst>
                <a:gd name="T0" fmla="*/ 0 w 30"/>
                <a:gd name="T1" fmla="*/ 30 h 30"/>
                <a:gd name="T2" fmla="*/ 0 w 30"/>
                <a:gd name="T3" fmla="*/ 30 h 30"/>
                <a:gd name="T4" fmla="*/ 6 w 30"/>
                <a:gd name="T5" fmla="*/ 30 h 30"/>
                <a:gd name="T6" fmla="*/ 12 w 30"/>
                <a:gd name="T7" fmla="*/ 30 h 30"/>
                <a:gd name="T8" fmla="*/ 18 w 30"/>
                <a:gd name="T9" fmla="*/ 24 h 30"/>
                <a:gd name="T10" fmla="*/ 24 w 30"/>
                <a:gd name="T11" fmla="*/ 24 h 30"/>
                <a:gd name="T12" fmla="*/ 24 w 30"/>
                <a:gd name="T13" fmla="*/ 18 h 30"/>
                <a:gd name="T14" fmla="*/ 30 w 30"/>
                <a:gd name="T15" fmla="*/ 12 h 30"/>
                <a:gd name="T16" fmla="*/ 30 w 30"/>
                <a:gd name="T17" fmla="*/ 6 h 30"/>
                <a:gd name="T18" fmla="*/ 30 w 30"/>
                <a:gd name="T19" fmla="*/ 0 h 30"/>
                <a:gd name="T20" fmla="*/ 12 w 30"/>
                <a:gd name="T21" fmla="*/ 0 h 30"/>
                <a:gd name="T22" fmla="*/ 12 w 30"/>
                <a:gd name="T23" fmla="*/ 6 h 30"/>
                <a:gd name="T24" fmla="*/ 12 w 30"/>
                <a:gd name="T25" fmla="*/ 6 h 30"/>
                <a:gd name="T26" fmla="*/ 12 w 30"/>
                <a:gd name="T27" fmla="*/ 12 h 30"/>
                <a:gd name="T28" fmla="*/ 12 w 30"/>
                <a:gd name="T29" fmla="*/ 12 h 30"/>
                <a:gd name="T30" fmla="*/ 6 w 30"/>
                <a:gd name="T31" fmla="*/ 12 h 30"/>
                <a:gd name="T32" fmla="*/ 6 w 30"/>
                <a:gd name="T33" fmla="*/ 12 h 30"/>
                <a:gd name="T34" fmla="*/ 6 w 30"/>
                <a:gd name="T35" fmla="*/ 12 h 30"/>
                <a:gd name="T36" fmla="*/ 0 w 30"/>
                <a:gd name="T37" fmla="*/ 12 h 30"/>
                <a:gd name="T38" fmla="*/ 0 w 30"/>
                <a:gd name="T39" fmla="*/ 12 h 30"/>
                <a:gd name="T40" fmla="*/ 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30"/>
                  </a:moveTo>
                  <a:lnTo>
                    <a:pt x="0" y="3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52" name="Freeform 153">
              <a:extLst>
                <a:ext uri="{FF2B5EF4-FFF2-40B4-BE49-F238E27FC236}">
                  <a16:creationId xmlns:a16="http://schemas.microsoft.com/office/drawing/2014/main" id="{23BCD74A-16B5-7709-F254-6C62D4619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492"/>
              <a:ext cx="30" cy="30"/>
            </a:xfrm>
            <a:custGeom>
              <a:avLst/>
              <a:gdLst>
                <a:gd name="T0" fmla="*/ 0 w 30"/>
                <a:gd name="T1" fmla="*/ 0 h 30"/>
                <a:gd name="T2" fmla="*/ 0 w 30"/>
                <a:gd name="T3" fmla="*/ 0 h 30"/>
                <a:gd name="T4" fmla="*/ 6 w 30"/>
                <a:gd name="T5" fmla="*/ 6 h 30"/>
                <a:gd name="T6" fmla="*/ 6 w 30"/>
                <a:gd name="T7" fmla="*/ 12 h 30"/>
                <a:gd name="T8" fmla="*/ 6 w 30"/>
                <a:gd name="T9" fmla="*/ 18 h 30"/>
                <a:gd name="T10" fmla="*/ 12 w 30"/>
                <a:gd name="T11" fmla="*/ 24 h 30"/>
                <a:gd name="T12" fmla="*/ 18 w 30"/>
                <a:gd name="T13" fmla="*/ 24 h 30"/>
                <a:gd name="T14" fmla="*/ 18 w 30"/>
                <a:gd name="T15" fmla="*/ 30 h 30"/>
                <a:gd name="T16" fmla="*/ 24 w 30"/>
                <a:gd name="T17" fmla="*/ 30 h 30"/>
                <a:gd name="T18" fmla="*/ 30 w 30"/>
                <a:gd name="T19" fmla="*/ 30 h 30"/>
                <a:gd name="T20" fmla="*/ 30 w 30"/>
                <a:gd name="T21" fmla="*/ 12 h 30"/>
                <a:gd name="T22" fmla="*/ 30 w 30"/>
                <a:gd name="T23" fmla="*/ 12 h 30"/>
                <a:gd name="T24" fmla="*/ 24 w 30"/>
                <a:gd name="T25" fmla="*/ 12 h 30"/>
                <a:gd name="T26" fmla="*/ 24 w 30"/>
                <a:gd name="T27" fmla="*/ 12 h 30"/>
                <a:gd name="T28" fmla="*/ 24 w 30"/>
                <a:gd name="T29" fmla="*/ 12 h 30"/>
                <a:gd name="T30" fmla="*/ 24 w 30"/>
                <a:gd name="T31" fmla="*/ 12 h 30"/>
                <a:gd name="T32" fmla="*/ 18 w 30"/>
                <a:gd name="T33" fmla="*/ 6 h 30"/>
                <a:gd name="T34" fmla="*/ 18 w 30"/>
                <a:gd name="T35" fmla="*/ 6 h 30"/>
                <a:gd name="T36" fmla="*/ 18 w 30"/>
                <a:gd name="T37" fmla="*/ 0 h 30"/>
                <a:gd name="T38" fmla="*/ 18 w 30"/>
                <a:gd name="T39" fmla="*/ 0 h 30"/>
                <a:gd name="T40" fmla="*/ 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53" name="Freeform 154">
              <a:extLst>
                <a:ext uri="{FF2B5EF4-FFF2-40B4-BE49-F238E27FC236}">
                  <a16:creationId xmlns:a16="http://schemas.microsoft.com/office/drawing/2014/main" id="{9553B31E-4B76-5A7E-F5D9-4FAEED3BA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468"/>
              <a:ext cx="30" cy="24"/>
            </a:xfrm>
            <a:custGeom>
              <a:avLst/>
              <a:gdLst>
                <a:gd name="T0" fmla="*/ 30 w 30"/>
                <a:gd name="T1" fmla="*/ 0 h 24"/>
                <a:gd name="T2" fmla="*/ 30 w 30"/>
                <a:gd name="T3" fmla="*/ 0 h 24"/>
                <a:gd name="T4" fmla="*/ 24 w 30"/>
                <a:gd name="T5" fmla="*/ 0 h 24"/>
                <a:gd name="T6" fmla="*/ 18 w 30"/>
                <a:gd name="T7" fmla="*/ 0 h 24"/>
                <a:gd name="T8" fmla="*/ 18 w 30"/>
                <a:gd name="T9" fmla="*/ 6 h 24"/>
                <a:gd name="T10" fmla="*/ 12 w 30"/>
                <a:gd name="T11" fmla="*/ 6 h 24"/>
                <a:gd name="T12" fmla="*/ 6 w 30"/>
                <a:gd name="T13" fmla="*/ 12 h 24"/>
                <a:gd name="T14" fmla="*/ 6 w 30"/>
                <a:gd name="T15" fmla="*/ 18 h 24"/>
                <a:gd name="T16" fmla="*/ 6 w 30"/>
                <a:gd name="T17" fmla="*/ 24 h 24"/>
                <a:gd name="T18" fmla="*/ 0 w 30"/>
                <a:gd name="T19" fmla="*/ 24 h 24"/>
                <a:gd name="T20" fmla="*/ 18 w 30"/>
                <a:gd name="T21" fmla="*/ 24 h 24"/>
                <a:gd name="T22" fmla="*/ 18 w 30"/>
                <a:gd name="T23" fmla="*/ 24 h 24"/>
                <a:gd name="T24" fmla="*/ 18 w 30"/>
                <a:gd name="T25" fmla="*/ 24 h 24"/>
                <a:gd name="T26" fmla="*/ 24 w 30"/>
                <a:gd name="T27" fmla="*/ 18 h 24"/>
                <a:gd name="T28" fmla="*/ 24 w 30"/>
                <a:gd name="T29" fmla="*/ 18 h 24"/>
                <a:gd name="T30" fmla="*/ 24 w 30"/>
                <a:gd name="T31" fmla="*/ 18 h 24"/>
                <a:gd name="T32" fmla="*/ 24 w 30"/>
                <a:gd name="T33" fmla="*/ 18 h 24"/>
                <a:gd name="T34" fmla="*/ 30 w 30"/>
                <a:gd name="T35" fmla="*/ 18 h 24"/>
                <a:gd name="T36" fmla="*/ 30 w 30"/>
                <a:gd name="T37" fmla="*/ 18 h 24"/>
                <a:gd name="T38" fmla="*/ 30 w 30"/>
                <a:gd name="T39" fmla="*/ 18 h 24"/>
                <a:gd name="T40" fmla="*/ 30 w 30"/>
                <a:gd name="T41" fmla="*/ 0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30" y="0"/>
                  </a:move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0" y="24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54" name="Rectangle 155">
              <a:extLst>
                <a:ext uri="{FF2B5EF4-FFF2-40B4-BE49-F238E27FC236}">
                  <a16:creationId xmlns:a16="http://schemas.microsoft.com/office/drawing/2014/main" id="{32DF2D6F-81E8-F4E8-7B69-4994B852A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3402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55" name="Oval 156">
              <a:extLst>
                <a:ext uri="{FF2B5EF4-FFF2-40B4-BE49-F238E27FC236}">
                  <a16:creationId xmlns:a16="http://schemas.microsoft.com/office/drawing/2014/main" id="{D146488B-4451-0DC4-CC94-1E68C6ED7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4" y="3390"/>
              <a:ext cx="42" cy="36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56" name="Freeform 157">
              <a:extLst>
                <a:ext uri="{FF2B5EF4-FFF2-40B4-BE49-F238E27FC236}">
                  <a16:creationId xmlns:a16="http://schemas.microsoft.com/office/drawing/2014/main" id="{E4D344B4-6CD2-C5F6-32EA-4355E8486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378"/>
              <a:ext cx="30" cy="30"/>
            </a:xfrm>
            <a:custGeom>
              <a:avLst/>
              <a:gdLst>
                <a:gd name="T0" fmla="*/ 30 w 30"/>
                <a:gd name="T1" fmla="*/ 30 h 30"/>
                <a:gd name="T2" fmla="*/ 30 w 30"/>
                <a:gd name="T3" fmla="*/ 30 h 30"/>
                <a:gd name="T4" fmla="*/ 30 w 30"/>
                <a:gd name="T5" fmla="*/ 24 h 30"/>
                <a:gd name="T6" fmla="*/ 30 w 30"/>
                <a:gd name="T7" fmla="*/ 18 h 30"/>
                <a:gd name="T8" fmla="*/ 24 w 30"/>
                <a:gd name="T9" fmla="*/ 12 h 30"/>
                <a:gd name="T10" fmla="*/ 24 w 30"/>
                <a:gd name="T11" fmla="*/ 12 h 30"/>
                <a:gd name="T12" fmla="*/ 18 w 30"/>
                <a:gd name="T13" fmla="*/ 6 h 30"/>
                <a:gd name="T14" fmla="*/ 12 w 30"/>
                <a:gd name="T15" fmla="*/ 6 h 30"/>
                <a:gd name="T16" fmla="*/ 6 w 30"/>
                <a:gd name="T17" fmla="*/ 0 h 30"/>
                <a:gd name="T18" fmla="*/ 0 w 30"/>
                <a:gd name="T19" fmla="*/ 0 h 30"/>
                <a:gd name="T20" fmla="*/ 0 w 30"/>
                <a:gd name="T21" fmla="*/ 18 h 30"/>
                <a:gd name="T22" fmla="*/ 6 w 30"/>
                <a:gd name="T23" fmla="*/ 18 h 30"/>
                <a:gd name="T24" fmla="*/ 6 w 30"/>
                <a:gd name="T25" fmla="*/ 18 h 30"/>
                <a:gd name="T26" fmla="*/ 6 w 30"/>
                <a:gd name="T27" fmla="*/ 18 h 30"/>
                <a:gd name="T28" fmla="*/ 12 w 30"/>
                <a:gd name="T29" fmla="*/ 24 h 30"/>
                <a:gd name="T30" fmla="*/ 12 w 30"/>
                <a:gd name="T31" fmla="*/ 24 h 30"/>
                <a:gd name="T32" fmla="*/ 12 w 30"/>
                <a:gd name="T33" fmla="*/ 24 h 30"/>
                <a:gd name="T34" fmla="*/ 12 w 30"/>
                <a:gd name="T35" fmla="*/ 30 h 30"/>
                <a:gd name="T36" fmla="*/ 12 w 30"/>
                <a:gd name="T37" fmla="*/ 30 h 30"/>
                <a:gd name="T38" fmla="*/ 12 w 30"/>
                <a:gd name="T39" fmla="*/ 30 h 30"/>
                <a:gd name="T40" fmla="*/ 3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30"/>
                  </a:moveTo>
                  <a:lnTo>
                    <a:pt x="30" y="30"/>
                  </a:lnTo>
                  <a:lnTo>
                    <a:pt x="30" y="24"/>
                  </a:lnTo>
                  <a:lnTo>
                    <a:pt x="30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57" name="Freeform 158">
              <a:extLst>
                <a:ext uri="{FF2B5EF4-FFF2-40B4-BE49-F238E27FC236}">
                  <a16:creationId xmlns:a16="http://schemas.microsoft.com/office/drawing/2014/main" id="{393044BA-949D-DAD1-D6F5-D2CE98ECA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408"/>
              <a:ext cx="30" cy="30"/>
            </a:xfrm>
            <a:custGeom>
              <a:avLst/>
              <a:gdLst>
                <a:gd name="T0" fmla="*/ 0 w 30"/>
                <a:gd name="T1" fmla="*/ 30 h 30"/>
                <a:gd name="T2" fmla="*/ 0 w 30"/>
                <a:gd name="T3" fmla="*/ 30 h 30"/>
                <a:gd name="T4" fmla="*/ 6 w 30"/>
                <a:gd name="T5" fmla="*/ 30 h 30"/>
                <a:gd name="T6" fmla="*/ 12 w 30"/>
                <a:gd name="T7" fmla="*/ 30 h 30"/>
                <a:gd name="T8" fmla="*/ 18 w 30"/>
                <a:gd name="T9" fmla="*/ 24 h 30"/>
                <a:gd name="T10" fmla="*/ 24 w 30"/>
                <a:gd name="T11" fmla="*/ 18 h 30"/>
                <a:gd name="T12" fmla="*/ 24 w 30"/>
                <a:gd name="T13" fmla="*/ 18 h 30"/>
                <a:gd name="T14" fmla="*/ 30 w 30"/>
                <a:gd name="T15" fmla="*/ 12 h 30"/>
                <a:gd name="T16" fmla="*/ 30 w 30"/>
                <a:gd name="T17" fmla="*/ 6 h 30"/>
                <a:gd name="T18" fmla="*/ 30 w 30"/>
                <a:gd name="T19" fmla="*/ 0 h 30"/>
                <a:gd name="T20" fmla="*/ 12 w 30"/>
                <a:gd name="T21" fmla="*/ 0 h 30"/>
                <a:gd name="T22" fmla="*/ 12 w 30"/>
                <a:gd name="T23" fmla="*/ 0 h 30"/>
                <a:gd name="T24" fmla="*/ 12 w 30"/>
                <a:gd name="T25" fmla="*/ 6 h 30"/>
                <a:gd name="T26" fmla="*/ 12 w 30"/>
                <a:gd name="T27" fmla="*/ 6 h 30"/>
                <a:gd name="T28" fmla="*/ 12 w 30"/>
                <a:gd name="T29" fmla="*/ 6 h 30"/>
                <a:gd name="T30" fmla="*/ 6 w 30"/>
                <a:gd name="T31" fmla="*/ 12 h 30"/>
                <a:gd name="T32" fmla="*/ 6 w 30"/>
                <a:gd name="T33" fmla="*/ 12 h 30"/>
                <a:gd name="T34" fmla="*/ 6 w 30"/>
                <a:gd name="T35" fmla="*/ 12 h 30"/>
                <a:gd name="T36" fmla="*/ 0 w 30"/>
                <a:gd name="T37" fmla="*/ 12 h 30"/>
                <a:gd name="T38" fmla="*/ 0 w 30"/>
                <a:gd name="T39" fmla="*/ 12 h 30"/>
                <a:gd name="T40" fmla="*/ 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30"/>
                  </a:moveTo>
                  <a:lnTo>
                    <a:pt x="0" y="3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58" name="Freeform 159">
              <a:extLst>
                <a:ext uri="{FF2B5EF4-FFF2-40B4-BE49-F238E27FC236}">
                  <a16:creationId xmlns:a16="http://schemas.microsoft.com/office/drawing/2014/main" id="{2ADAD9BC-1318-FA29-3F46-D44199A84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408"/>
              <a:ext cx="30" cy="30"/>
            </a:xfrm>
            <a:custGeom>
              <a:avLst/>
              <a:gdLst>
                <a:gd name="T0" fmla="*/ 0 w 30"/>
                <a:gd name="T1" fmla="*/ 0 h 30"/>
                <a:gd name="T2" fmla="*/ 0 w 30"/>
                <a:gd name="T3" fmla="*/ 0 h 30"/>
                <a:gd name="T4" fmla="*/ 6 w 30"/>
                <a:gd name="T5" fmla="*/ 6 h 30"/>
                <a:gd name="T6" fmla="*/ 6 w 30"/>
                <a:gd name="T7" fmla="*/ 12 h 30"/>
                <a:gd name="T8" fmla="*/ 6 w 30"/>
                <a:gd name="T9" fmla="*/ 18 h 30"/>
                <a:gd name="T10" fmla="*/ 12 w 30"/>
                <a:gd name="T11" fmla="*/ 18 h 30"/>
                <a:gd name="T12" fmla="*/ 18 w 30"/>
                <a:gd name="T13" fmla="*/ 24 h 30"/>
                <a:gd name="T14" fmla="*/ 18 w 30"/>
                <a:gd name="T15" fmla="*/ 30 h 30"/>
                <a:gd name="T16" fmla="*/ 24 w 30"/>
                <a:gd name="T17" fmla="*/ 30 h 30"/>
                <a:gd name="T18" fmla="*/ 30 w 30"/>
                <a:gd name="T19" fmla="*/ 30 h 30"/>
                <a:gd name="T20" fmla="*/ 30 w 30"/>
                <a:gd name="T21" fmla="*/ 12 h 30"/>
                <a:gd name="T22" fmla="*/ 30 w 30"/>
                <a:gd name="T23" fmla="*/ 12 h 30"/>
                <a:gd name="T24" fmla="*/ 24 w 30"/>
                <a:gd name="T25" fmla="*/ 12 h 30"/>
                <a:gd name="T26" fmla="*/ 24 w 30"/>
                <a:gd name="T27" fmla="*/ 12 h 30"/>
                <a:gd name="T28" fmla="*/ 24 w 30"/>
                <a:gd name="T29" fmla="*/ 6 h 30"/>
                <a:gd name="T30" fmla="*/ 24 w 30"/>
                <a:gd name="T31" fmla="*/ 6 h 30"/>
                <a:gd name="T32" fmla="*/ 18 w 30"/>
                <a:gd name="T33" fmla="*/ 6 h 30"/>
                <a:gd name="T34" fmla="*/ 18 w 30"/>
                <a:gd name="T35" fmla="*/ 0 h 30"/>
                <a:gd name="T36" fmla="*/ 18 w 30"/>
                <a:gd name="T37" fmla="*/ 0 h 30"/>
                <a:gd name="T38" fmla="*/ 18 w 30"/>
                <a:gd name="T39" fmla="*/ 0 h 30"/>
                <a:gd name="T40" fmla="*/ 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59" name="Freeform 160">
              <a:extLst>
                <a:ext uri="{FF2B5EF4-FFF2-40B4-BE49-F238E27FC236}">
                  <a16:creationId xmlns:a16="http://schemas.microsoft.com/office/drawing/2014/main" id="{0E8E29F5-2AB1-F712-286E-482B7BE7E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378"/>
              <a:ext cx="30" cy="30"/>
            </a:xfrm>
            <a:custGeom>
              <a:avLst/>
              <a:gdLst>
                <a:gd name="T0" fmla="*/ 30 w 30"/>
                <a:gd name="T1" fmla="*/ 0 h 30"/>
                <a:gd name="T2" fmla="*/ 30 w 30"/>
                <a:gd name="T3" fmla="*/ 0 h 30"/>
                <a:gd name="T4" fmla="*/ 24 w 30"/>
                <a:gd name="T5" fmla="*/ 0 h 30"/>
                <a:gd name="T6" fmla="*/ 18 w 30"/>
                <a:gd name="T7" fmla="*/ 6 h 30"/>
                <a:gd name="T8" fmla="*/ 18 w 30"/>
                <a:gd name="T9" fmla="*/ 6 h 30"/>
                <a:gd name="T10" fmla="*/ 12 w 30"/>
                <a:gd name="T11" fmla="*/ 12 h 30"/>
                <a:gd name="T12" fmla="*/ 6 w 30"/>
                <a:gd name="T13" fmla="*/ 12 h 30"/>
                <a:gd name="T14" fmla="*/ 6 w 30"/>
                <a:gd name="T15" fmla="*/ 18 h 30"/>
                <a:gd name="T16" fmla="*/ 6 w 30"/>
                <a:gd name="T17" fmla="*/ 24 h 30"/>
                <a:gd name="T18" fmla="*/ 0 w 30"/>
                <a:gd name="T19" fmla="*/ 30 h 30"/>
                <a:gd name="T20" fmla="*/ 18 w 30"/>
                <a:gd name="T21" fmla="*/ 30 h 30"/>
                <a:gd name="T22" fmla="*/ 18 w 30"/>
                <a:gd name="T23" fmla="*/ 30 h 30"/>
                <a:gd name="T24" fmla="*/ 18 w 30"/>
                <a:gd name="T25" fmla="*/ 24 h 30"/>
                <a:gd name="T26" fmla="*/ 24 w 30"/>
                <a:gd name="T27" fmla="*/ 24 h 30"/>
                <a:gd name="T28" fmla="*/ 24 w 30"/>
                <a:gd name="T29" fmla="*/ 24 h 30"/>
                <a:gd name="T30" fmla="*/ 24 w 30"/>
                <a:gd name="T31" fmla="*/ 18 h 30"/>
                <a:gd name="T32" fmla="*/ 24 w 30"/>
                <a:gd name="T33" fmla="*/ 18 h 30"/>
                <a:gd name="T34" fmla="*/ 30 w 30"/>
                <a:gd name="T35" fmla="*/ 18 h 30"/>
                <a:gd name="T36" fmla="*/ 30 w 30"/>
                <a:gd name="T37" fmla="*/ 18 h 30"/>
                <a:gd name="T38" fmla="*/ 30 w 30"/>
                <a:gd name="T39" fmla="*/ 18 h 30"/>
                <a:gd name="T40" fmla="*/ 3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0"/>
                  </a:moveTo>
                  <a:lnTo>
                    <a:pt x="30" y="0"/>
                  </a:lnTo>
                  <a:lnTo>
                    <a:pt x="24" y="0"/>
                  </a:lnTo>
                  <a:lnTo>
                    <a:pt x="18" y="6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0" y="30"/>
                  </a:lnTo>
                  <a:lnTo>
                    <a:pt x="18" y="30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60" name="Rectangle 161">
              <a:extLst>
                <a:ext uri="{FF2B5EF4-FFF2-40B4-BE49-F238E27FC236}">
                  <a16:creationId xmlns:a16="http://schemas.microsoft.com/office/drawing/2014/main" id="{B6C082D1-B9ED-3F5D-CCDD-63099F585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3312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61" name="Oval 162">
              <a:extLst>
                <a:ext uri="{FF2B5EF4-FFF2-40B4-BE49-F238E27FC236}">
                  <a16:creationId xmlns:a16="http://schemas.microsoft.com/office/drawing/2014/main" id="{38759A10-6119-225C-A1D9-B38F2A29F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4" y="3300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62" name="Freeform 163">
              <a:extLst>
                <a:ext uri="{FF2B5EF4-FFF2-40B4-BE49-F238E27FC236}">
                  <a16:creationId xmlns:a16="http://schemas.microsoft.com/office/drawing/2014/main" id="{73FAB3DC-5DC7-B11A-4140-628B0FD5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294"/>
              <a:ext cx="30" cy="30"/>
            </a:xfrm>
            <a:custGeom>
              <a:avLst/>
              <a:gdLst>
                <a:gd name="T0" fmla="*/ 30 w 30"/>
                <a:gd name="T1" fmla="*/ 30 h 30"/>
                <a:gd name="T2" fmla="*/ 30 w 30"/>
                <a:gd name="T3" fmla="*/ 30 h 30"/>
                <a:gd name="T4" fmla="*/ 30 w 30"/>
                <a:gd name="T5" fmla="*/ 24 h 30"/>
                <a:gd name="T6" fmla="*/ 30 w 30"/>
                <a:gd name="T7" fmla="*/ 18 h 30"/>
                <a:gd name="T8" fmla="*/ 24 w 30"/>
                <a:gd name="T9" fmla="*/ 12 h 30"/>
                <a:gd name="T10" fmla="*/ 24 w 30"/>
                <a:gd name="T11" fmla="*/ 6 h 30"/>
                <a:gd name="T12" fmla="*/ 18 w 30"/>
                <a:gd name="T13" fmla="*/ 6 h 30"/>
                <a:gd name="T14" fmla="*/ 12 w 30"/>
                <a:gd name="T15" fmla="*/ 0 h 30"/>
                <a:gd name="T16" fmla="*/ 6 w 30"/>
                <a:gd name="T17" fmla="*/ 0 h 30"/>
                <a:gd name="T18" fmla="*/ 0 w 30"/>
                <a:gd name="T19" fmla="*/ 0 h 30"/>
                <a:gd name="T20" fmla="*/ 0 w 30"/>
                <a:gd name="T21" fmla="*/ 18 h 30"/>
                <a:gd name="T22" fmla="*/ 6 w 30"/>
                <a:gd name="T23" fmla="*/ 18 h 30"/>
                <a:gd name="T24" fmla="*/ 6 w 30"/>
                <a:gd name="T25" fmla="*/ 18 h 30"/>
                <a:gd name="T26" fmla="*/ 6 w 30"/>
                <a:gd name="T27" fmla="*/ 18 h 30"/>
                <a:gd name="T28" fmla="*/ 12 w 30"/>
                <a:gd name="T29" fmla="*/ 18 h 30"/>
                <a:gd name="T30" fmla="*/ 12 w 30"/>
                <a:gd name="T31" fmla="*/ 24 h 30"/>
                <a:gd name="T32" fmla="*/ 12 w 30"/>
                <a:gd name="T33" fmla="*/ 24 h 30"/>
                <a:gd name="T34" fmla="*/ 12 w 30"/>
                <a:gd name="T35" fmla="*/ 24 h 30"/>
                <a:gd name="T36" fmla="*/ 12 w 30"/>
                <a:gd name="T37" fmla="*/ 30 h 30"/>
                <a:gd name="T38" fmla="*/ 12 w 30"/>
                <a:gd name="T39" fmla="*/ 30 h 30"/>
                <a:gd name="T40" fmla="*/ 3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30"/>
                  </a:moveTo>
                  <a:lnTo>
                    <a:pt x="30" y="30"/>
                  </a:lnTo>
                  <a:lnTo>
                    <a:pt x="30" y="24"/>
                  </a:lnTo>
                  <a:lnTo>
                    <a:pt x="30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63" name="Freeform 164">
              <a:extLst>
                <a:ext uri="{FF2B5EF4-FFF2-40B4-BE49-F238E27FC236}">
                  <a16:creationId xmlns:a16="http://schemas.microsoft.com/office/drawing/2014/main" id="{F5BF839E-D653-F39E-70F8-ED04702C1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324"/>
              <a:ext cx="30" cy="24"/>
            </a:xfrm>
            <a:custGeom>
              <a:avLst/>
              <a:gdLst>
                <a:gd name="T0" fmla="*/ 0 w 30"/>
                <a:gd name="T1" fmla="*/ 24 h 24"/>
                <a:gd name="T2" fmla="*/ 0 w 30"/>
                <a:gd name="T3" fmla="*/ 24 h 24"/>
                <a:gd name="T4" fmla="*/ 6 w 30"/>
                <a:gd name="T5" fmla="*/ 24 h 24"/>
                <a:gd name="T6" fmla="*/ 12 w 30"/>
                <a:gd name="T7" fmla="*/ 24 h 24"/>
                <a:gd name="T8" fmla="*/ 18 w 30"/>
                <a:gd name="T9" fmla="*/ 24 h 24"/>
                <a:gd name="T10" fmla="*/ 24 w 30"/>
                <a:gd name="T11" fmla="*/ 18 h 24"/>
                <a:gd name="T12" fmla="*/ 24 w 30"/>
                <a:gd name="T13" fmla="*/ 12 h 24"/>
                <a:gd name="T14" fmla="*/ 30 w 30"/>
                <a:gd name="T15" fmla="*/ 12 h 24"/>
                <a:gd name="T16" fmla="*/ 30 w 30"/>
                <a:gd name="T17" fmla="*/ 6 h 24"/>
                <a:gd name="T18" fmla="*/ 30 w 30"/>
                <a:gd name="T19" fmla="*/ 0 h 24"/>
                <a:gd name="T20" fmla="*/ 12 w 30"/>
                <a:gd name="T21" fmla="*/ 0 h 24"/>
                <a:gd name="T22" fmla="*/ 12 w 30"/>
                <a:gd name="T23" fmla="*/ 0 h 24"/>
                <a:gd name="T24" fmla="*/ 12 w 30"/>
                <a:gd name="T25" fmla="*/ 0 h 24"/>
                <a:gd name="T26" fmla="*/ 12 w 30"/>
                <a:gd name="T27" fmla="*/ 6 h 24"/>
                <a:gd name="T28" fmla="*/ 12 w 30"/>
                <a:gd name="T29" fmla="*/ 6 h 24"/>
                <a:gd name="T30" fmla="*/ 6 w 30"/>
                <a:gd name="T31" fmla="*/ 6 h 24"/>
                <a:gd name="T32" fmla="*/ 6 w 30"/>
                <a:gd name="T33" fmla="*/ 6 h 24"/>
                <a:gd name="T34" fmla="*/ 6 w 30"/>
                <a:gd name="T35" fmla="*/ 12 h 24"/>
                <a:gd name="T36" fmla="*/ 0 w 30"/>
                <a:gd name="T37" fmla="*/ 12 h 24"/>
                <a:gd name="T38" fmla="*/ 0 w 30"/>
                <a:gd name="T39" fmla="*/ 12 h 24"/>
                <a:gd name="T40" fmla="*/ 0 w 30"/>
                <a:gd name="T41" fmla="*/ 24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0" y="24"/>
                  </a:moveTo>
                  <a:lnTo>
                    <a:pt x="0" y="24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64" name="Freeform 165">
              <a:extLst>
                <a:ext uri="{FF2B5EF4-FFF2-40B4-BE49-F238E27FC236}">
                  <a16:creationId xmlns:a16="http://schemas.microsoft.com/office/drawing/2014/main" id="{A1F60F09-A7CF-0BCA-11AC-8A6600C4E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324"/>
              <a:ext cx="30" cy="24"/>
            </a:xfrm>
            <a:custGeom>
              <a:avLst/>
              <a:gdLst>
                <a:gd name="T0" fmla="*/ 0 w 30"/>
                <a:gd name="T1" fmla="*/ 0 h 24"/>
                <a:gd name="T2" fmla="*/ 0 w 30"/>
                <a:gd name="T3" fmla="*/ 0 h 24"/>
                <a:gd name="T4" fmla="*/ 6 w 30"/>
                <a:gd name="T5" fmla="*/ 6 h 24"/>
                <a:gd name="T6" fmla="*/ 6 w 30"/>
                <a:gd name="T7" fmla="*/ 12 h 24"/>
                <a:gd name="T8" fmla="*/ 6 w 30"/>
                <a:gd name="T9" fmla="*/ 12 h 24"/>
                <a:gd name="T10" fmla="*/ 12 w 30"/>
                <a:gd name="T11" fmla="*/ 18 h 24"/>
                <a:gd name="T12" fmla="*/ 18 w 30"/>
                <a:gd name="T13" fmla="*/ 24 h 24"/>
                <a:gd name="T14" fmla="*/ 18 w 30"/>
                <a:gd name="T15" fmla="*/ 24 h 24"/>
                <a:gd name="T16" fmla="*/ 24 w 30"/>
                <a:gd name="T17" fmla="*/ 24 h 24"/>
                <a:gd name="T18" fmla="*/ 30 w 30"/>
                <a:gd name="T19" fmla="*/ 24 h 24"/>
                <a:gd name="T20" fmla="*/ 30 w 30"/>
                <a:gd name="T21" fmla="*/ 12 h 24"/>
                <a:gd name="T22" fmla="*/ 30 w 30"/>
                <a:gd name="T23" fmla="*/ 12 h 24"/>
                <a:gd name="T24" fmla="*/ 24 w 30"/>
                <a:gd name="T25" fmla="*/ 6 h 24"/>
                <a:gd name="T26" fmla="*/ 24 w 30"/>
                <a:gd name="T27" fmla="*/ 6 h 24"/>
                <a:gd name="T28" fmla="*/ 24 w 30"/>
                <a:gd name="T29" fmla="*/ 6 h 24"/>
                <a:gd name="T30" fmla="*/ 24 w 30"/>
                <a:gd name="T31" fmla="*/ 6 h 24"/>
                <a:gd name="T32" fmla="*/ 18 w 30"/>
                <a:gd name="T33" fmla="*/ 0 h 24"/>
                <a:gd name="T34" fmla="*/ 18 w 30"/>
                <a:gd name="T35" fmla="*/ 0 h 24"/>
                <a:gd name="T36" fmla="*/ 18 w 30"/>
                <a:gd name="T37" fmla="*/ 0 h 24"/>
                <a:gd name="T38" fmla="*/ 18 w 30"/>
                <a:gd name="T39" fmla="*/ 0 h 24"/>
                <a:gd name="T40" fmla="*/ 0 w 30"/>
                <a:gd name="T41" fmla="*/ 0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0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12" y="18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12"/>
                  </a:lnTo>
                  <a:lnTo>
                    <a:pt x="24" y="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65" name="Freeform 166">
              <a:extLst>
                <a:ext uri="{FF2B5EF4-FFF2-40B4-BE49-F238E27FC236}">
                  <a16:creationId xmlns:a16="http://schemas.microsoft.com/office/drawing/2014/main" id="{DA930F25-51E9-25AE-C106-9D114F44E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294"/>
              <a:ext cx="30" cy="30"/>
            </a:xfrm>
            <a:custGeom>
              <a:avLst/>
              <a:gdLst>
                <a:gd name="T0" fmla="*/ 30 w 30"/>
                <a:gd name="T1" fmla="*/ 0 h 30"/>
                <a:gd name="T2" fmla="*/ 30 w 30"/>
                <a:gd name="T3" fmla="*/ 0 h 30"/>
                <a:gd name="T4" fmla="*/ 24 w 30"/>
                <a:gd name="T5" fmla="*/ 0 h 30"/>
                <a:gd name="T6" fmla="*/ 18 w 30"/>
                <a:gd name="T7" fmla="*/ 0 h 30"/>
                <a:gd name="T8" fmla="*/ 18 w 30"/>
                <a:gd name="T9" fmla="*/ 6 h 30"/>
                <a:gd name="T10" fmla="*/ 12 w 30"/>
                <a:gd name="T11" fmla="*/ 6 h 30"/>
                <a:gd name="T12" fmla="*/ 6 w 30"/>
                <a:gd name="T13" fmla="*/ 12 h 30"/>
                <a:gd name="T14" fmla="*/ 6 w 30"/>
                <a:gd name="T15" fmla="*/ 18 h 30"/>
                <a:gd name="T16" fmla="*/ 6 w 30"/>
                <a:gd name="T17" fmla="*/ 24 h 30"/>
                <a:gd name="T18" fmla="*/ 0 w 30"/>
                <a:gd name="T19" fmla="*/ 30 h 30"/>
                <a:gd name="T20" fmla="*/ 18 w 30"/>
                <a:gd name="T21" fmla="*/ 30 h 30"/>
                <a:gd name="T22" fmla="*/ 18 w 30"/>
                <a:gd name="T23" fmla="*/ 24 h 30"/>
                <a:gd name="T24" fmla="*/ 18 w 30"/>
                <a:gd name="T25" fmla="*/ 24 h 30"/>
                <a:gd name="T26" fmla="*/ 24 w 30"/>
                <a:gd name="T27" fmla="*/ 24 h 30"/>
                <a:gd name="T28" fmla="*/ 24 w 30"/>
                <a:gd name="T29" fmla="*/ 18 h 30"/>
                <a:gd name="T30" fmla="*/ 24 w 30"/>
                <a:gd name="T31" fmla="*/ 18 h 30"/>
                <a:gd name="T32" fmla="*/ 24 w 30"/>
                <a:gd name="T33" fmla="*/ 18 h 30"/>
                <a:gd name="T34" fmla="*/ 30 w 30"/>
                <a:gd name="T35" fmla="*/ 18 h 30"/>
                <a:gd name="T36" fmla="*/ 30 w 30"/>
                <a:gd name="T37" fmla="*/ 18 h 30"/>
                <a:gd name="T38" fmla="*/ 30 w 30"/>
                <a:gd name="T39" fmla="*/ 18 h 30"/>
                <a:gd name="T40" fmla="*/ 3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0"/>
                  </a:move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0" y="30"/>
                  </a:lnTo>
                  <a:lnTo>
                    <a:pt x="18" y="30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66" name="Rectangle 167">
              <a:extLst>
                <a:ext uri="{FF2B5EF4-FFF2-40B4-BE49-F238E27FC236}">
                  <a16:creationId xmlns:a16="http://schemas.microsoft.com/office/drawing/2014/main" id="{FC4B4D6A-BE17-53A6-E293-CA12D2D2D4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3228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67" name="Oval 168">
              <a:extLst>
                <a:ext uri="{FF2B5EF4-FFF2-40B4-BE49-F238E27FC236}">
                  <a16:creationId xmlns:a16="http://schemas.microsoft.com/office/drawing/2014/main" id="{E505D5D6-2432-4CA9-E8D2-1DB5CB68E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4" y="3216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68" name="Freeform 169">
              <a:extLst>
                <a:ext uri="{FF2B5EF4-FFF2-40B4-BE49-F238E27FC236}">
                  <a16:creationId xmlns:a16="http://schemas.microsoft.com/office/drawing/2014/main" id="{FF30B05E-1E47-3A63-B8E2-40A602BB7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204"/>
              <a:ext cx="30" cy="30"/>
            </a:xfrm>
            <a:custGeom>
              <a:avLst/>
              <a:gdLst>
                <a:gd name="T0" fmla="*/ 30 w 30"/>
                <a:gd name="T1" fmla="*/ 30 h 30"/>
                <a:gd name="T2" fmla="*/ 30 w 30"/>
                <a:gd name="T3" fmla="*/ 30 h 30"/>
                <a:gd name="T4" fmla="*/ 30 w 30"/>
                <a:gd name="T5" fmla="*/ 24 h 30"/>
                <a:gd name="T6" fmla="*/ 30 w 30"/>
                <a:gd name="T7" fmla="*/ 18 h 30"/>
                <a:gd name="T8" fmla="*/ 24 w 30"/>
                <a:gd name="T9" fmla="*/ 18 h 30"/>
                <a:gd name="T10" fmla="*/ 24 w 30"/>
                <a:gd name="T11" fmla="*/ 12 h 30"/>
                <a:gd name="T12" fmla="*/ 18 w 30"/>
                <a:gd name="T13" fmla="*/ 6 h 30"/>
                <a:gd name="T14" fmla="*/ 12 w 30"/>
                <a:gd name="T15" fmla="*/ 6 h 30"/>
                <a:gd name="T16" fmla="*/ 6 w 30"/>
                <a:gd name="T17" fmla="*/ 6 h 30"/>
                <a:gd name="T18" fmla="*/ 0 w 30"/>
                <a:gd name="T19" fmla="*/ 0 h 30"/>
                <a:gd name="T20" fmla="*/ 0 w 30"/>
                <a:gd name="T21" fmla="*/ 18 h 30"/>
                <a:gd name="T22" fmla="*/ 6 w 30"/>
                <a:gd name="T23" fmla="*/ 18 h 30"/>
                <a:gd name="T24" fmla="*/ 6 w 30"/>
                <a:gd name="T25" fmla="*/ 18 h 30"/>
                <a:gd name="T26" fmla="*/ 6 w 30"/>
                <a:gd name="T27" fmla="*/ 24 h 30"/>
                <a:gd name="T28" fmla="*/ 12 w 30"/>
                <a:gd name="T29" fmla="*/ 24 h 30"/>
                <a:gd name="T30" fmla="*/ 12 w 30"/>
                <a:gd name="T31" fmla="*/ 24 h 30"/>
                <a:gd name="T32" fmla="*/ 12 w 30"/>
                <a:gd name="T33" fmla="*/ 24 h 30"/>
                <a:gd name="T34" fmla="*/ 12 w 30"/>
                <a:gd name="T35" fmla="*/ 30 h 30"/>
                <a:gd name="T36" fmla="*/ 12 w 30"/>
                <a:gd name="T37" fmla="*/ 30 h 30"/>
                <a:gd name="T38" fmla="*/ 12 w 30"/>
                <a:gd name="T39" fmla="*/ 30 h 30"/>
                <a:gd name="T40" fmla="*/ 3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30"/>
                  </a:moveTo>
                  <a:lnTo>
                    <a:pt x="30" y="30"/>
                  </a:lnTo>
                  <a:lnTo>
                    <a:pt x="30" y="24"/>
                  </a:lnTo>
                  <a:lnTo>
                    <a:pt x="30" y="18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69" name="Freeform 170">
              <a:extLst>
                <a:ext uri="{FF2B5EF4-FFF2-40B4-BE49-F238E27FC236}">
                  <a16:creationId xmlns:a16="http://schemas.microsoft.com/office/drawing/2014/main" id="{822A996D-5272-EFAE-5FE8-0190B86A1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234"/>
              <a:ext cx="30" cy="30"/>
            </a:xfrm>
            <a:custGeom>
              <a:avLst/>
              <a:gdLst>
                <a:gd name="T0" fmla="*/ 0 w 30"/>
                <a:gd name="T1" fmla="*/ 30 h 30"/>
                <a:gd name="T2" fmla="*/ 0 w 30"/>
                <a:gd name="T3" fmla="*/ 30 h 30"/>
                <a:gd name="T4" fmla="*/ 6 w 30"/>
                <a:gd name="T5" fmla="*/ 30 h 30"/>
                <a:gd name="T6" fmla="*/ 12 w 30"/>
                <a:gd name="T7" fmla="*/ 30 h 30"/>
                <a:gd name="T8" fmla="*/ 18 w 30"/>
                <a:gd name="T9" fmla="*/ 24 h 30"/>
                <a:gd name="T10" fmla="*/ 24 w 30"/>
                <a:gd name="T11" fmla="*/ 24 h 30"/>
                <a:gd name="T12" fmla="*/ 24 w 30"/>
                <a:gd name="T13" fmla="*/ 18 h 30"/>
                <a:gd name="T14" fmla="*/ 30 w 30"/>
                <a:gd name="T15" fmla="*/ 12 h 30"/>
                <a:gd name="T16" fmla="*/ 30 w 30"/>
                <a:gd name="T17" fmla="*/ 6 h 30"/>
                <a:gd name="T18" fmla="*/ 30 w 30"/>
                <a:gd name="T19" fmla="*/ 0 h 30"/>
                <a:gd name="T20" fmla="*/ 12 w 30"/>
                <a:gd name="T21" fmla="*/ 0 h 30"/>
                <a:gd name="T22" fmla="*/ 12 w 30"/>
                <a:gd name="T23" fmla="*/ 6 h 30"/>
                <a:gd name="T24" fmla="*/ 12 w 30"/>
                <a:gd name="T25" fmla="*/ 6 h 30"/>
                <a:gd name="T26" fmla="*/ 12 w 30"/>
                <a:gd name="T27" fmla="*/ 6 h 30"/>
                <a:gd name="T28" fmla="*/ 12 w 30"/>
                <a:gd name="T29" fmla="*/ 12 h 30"/>
                <a:gd name="T30" fmla="*/ 6 w 30"/>
                <a:gd name="T31" fmla="*/ 12 h 30"/>
                <a:gd name="T32" fmla="*/ 6 w 30"/>
                <a:gd name="T33" fmla="*/ 12 h 30"/>
                <a:gd name="T34" fmla="*/ 6 w 30"/>
                <a:gd name="T35" fmla="*/ 12 h 30"/>
                <a:gd name="T36" fmla="*/ 0 w 30"/>
                <a:gd name="T37" fmla="*/ 12 h 30"/>
                <a:gd name="T38" fmla="*/ 0 w 30"/>
                <a:gd name="T39" fmla="*/ 12 h 30"/>
                <a:gd name="T40" fmla="*/ 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30"/>
                  </a:moveTo>
                  <a:lnTo>
                    <a:pt x="0" y="3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70" name="Freeform 171">
              <a:extLst>
                <a:ext uri="{FF2B5EF4-FFF2-40B4-BE49-F238E27FC236}">
                  <a16:creationId xmlns:a16="http://schemas.microsoft.com/office/drawing/2014/main" id="{8FF80BF2-5A92-3416-FC82-F92AAEAAD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234"/>
              <a:ext cx="30" cy="30"/>
            </a:xfrm>
            <a:custGeom>
              <a:avLst/>
              <a:gdLst>
                <a:gd name="T0" fmla="*/ 0 w 30"/>
                <a:gd name="T1" fmla="*/ 0 h 30"/>
                <a:gd name="T2" fmla="*/ 0 w 30"/>
                <a:gd name="T3" fmla="*/ 0 h 30"/>
                <a:gd name="T4" fmla="*/ 6 w 30"/>
                <a:gd name="T5" fmla="*/ 6 h 30"/>
                <a:gd name="T6" fmla="*/ 6 w 30"/>
                <a:gd name="T7" fmla="*/ 12 h 30"/>
                <a:gd name="T8" fmla="*/ 6 w 30"/>
                <a:gd name="T9" fmla="*/ 18 h 30"/>
                <a:gd name="T10" fmla="*/ 12 w 30"/>
                <a:gd name="T11" fmla="*/ 24 h 30"/>
                <a:gd name="T12" fmla="*/ 18 w 30"/>
                <a:gd name="T13" fmla="*/ 24 h 30"/>
                <a:gd name="T14" fmla="*/ 18 w 30"/>
                <a:gd name="T15" fmla="*/ 30 h 30"/>
                <a:gd name="T16" fmla="*/ 24 w 30"/>
                <a:gd name="T17" fmla="*/ 30 h 30"/>
                <a:gd name="T18" fmla="*/ 30 w 30"/>
                <a:gd name="T19" fmla="*/ 30 h 30"/>
                <a:gd name="T20" fmla="*/ 30 w 30"/>
                <a:gd name="T21" fmla="*/ 12 h 30"/>
                <a:gd name="T22" fmla="*/ 30 w 30"/>
                <a:gd name="T23" fmla="*/ 12 h 30"/>
                <a:gd name="T24" fmla="*/ 24 w 30"/>
                <a:gd name="T25" fmla="*/ 12 h 30"/>
                <a:gd name="T26" fmla="*/ 24 w 30"/>
                <a:gd name="T27" fmla="*/ 12 h 30"/>
                <a:gd name="T28" fmla="*/ 24 w 30"/>
                <a:gd name="T29" fmla="*/ 12 h 30"/>
                <a:gd name="T30" fmla="*/ 24 w 30"/>
                <a:gd name="T31" fmla="*/ 6 h 30"/>
                <a:gd name="T32" fmla="*/ 18 w 30"/>
                <a:gd name="T33" fmla="*/ 6 h 30"/>
                <a:gd name="T34" fmla="*/ 18 w 30"/>
                <a:gd name="T35" fmla="*/ 6 h 30"/>
                <a:gd name="T36" fmla="*/ 18 w 30"/>
                <a:gd name="T37" fmla="*/ 0 h 30"/>
                <a:gd name="T38" fmla="*/ 18 w 30"/>
                <a:gd name="T39" fmla="*/ 0 h 30"/>
                <a:gd name="T40" fmla="*/ 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71" name="Freeform 172">
              <a:extLst>
                <a:ext uri="{FF2B5EF4-FFF2-40B4-BE49-F238E27FC236}">
                  <a16:creationId xmlns:a16="http://schemas.microsoft.com/office/drawing/2014/main" id="{1BDB8EA0-C124-AB32-117E-8646FE071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204"/>
              <a:ext cx="30" cy="30"/>
            </a:xfrm>
            <a:custGeom>
              <a:avLst/>
              <a:gdLst>
                <a:gd name="T0" fmla="*/ 30 w 30"/>
                <a:gd name="T1" fmla="*/ 0 h 30"/>
                <a:gd name="T2" fmla="*/ 30 w 30"/>
                <a:gd name="T3" fmla="*/ 0 h 30"/>
                <a:gd name="T4" fmla="*/ 24 w 30"/>
                <a:gd name="T5" fmla="*/ 6 h 30"/>
                <a:gd name="T6" fmla="*/ 18 w 30"/>
                <a:gd name="T7" fmla="*/ 6 h 30"/>
                <a:gd name="T8" fmla="*/ 18 w 30"/>
                <a:gd name="T9" fmla="*/ 6 h 30"/>
                <a:gd name="T10" fmla="*/ 12 w 30"/>
                <a:gd name="T11" fmla="*/ 12 h 30"/>
                <a:gd name="T12" fmla="*/ 6 w 30"/>
                <a:gd name="T13" fmla="*/ 18 h 30"/>
                <a:gd name="T14" fmla="*/ 6 w 30"/>
                <a:gd name="T15" fmla="*/ 18 h 30"/>
                <a:gd name="T16" fmla="*/ 6 w 30"/>
                <a:gd name="T17" fmla="*/ 24 h 30"/>
                <a:gd name="T18" fmla="*/ 0 w 30"/>
                <a:gd name="T19" fmla="*/ 30 h 30"/>
                <a:gd name="T20" fmla="*/ 18 w 30"/>
                <a:gd name="T21" fmla="*/ 30 h 30"/>
                <a:gd name="T22" fmla="*/ 18 w 30"/>
                <a:gd name="T23" fmla="*/ 30 h 30"/>
                <a:gd name="T24" fmla="*/ 18 w 30"/>
                <a:gd name="T25" fmla="*/ 24 h 30"/>
                <a:gd name="T26" fmla="*/ 24 w 30"/>
                <a:gd name="T27" fmla="*/ 24 h 30"/>
                <a:gd name="T28" fmla="*/ 24 w 30"/>
                <a:gd name="T29" fmla="*/ 24 h 30"/>
                <a:gd name="T30" fmla="*/ 24 w 30"/>
                <a:gd name="T31" fmla="*/ 24 h 30"/>
                <a:gd name="T32" fmla="*/ 24 w 30"/>
                <a:gd name="T33" fmla="*/ 18 h 30"/>
                <a:gd name="T34" fmla="*/ 30 w 30"/>
                <a:gd name="T35" fmla="*/ 18 h 30"/>
                <a:gd name="T36" fmla="*/ 30 w 30"/>
                <a:gd name="T37" fmla="*/ 18 h 30"/>
                <a:gd name="T38" fmla="*/ 30 w 30"/>
                <a:gd name="T39" fmla="*/ 18 h 30"/>
                <a:gd name="T40" fmla="*/ 3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0"/>
                  </a:moveTo>
                  <a:lnTo>
                    <a:pt x="30" y="0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2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0" y="30"/>
                  </a:lnTo>
                  <a:lnTo>
                    <a:pt x="18" y="30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72" name="Rectangle 173">
              <a:extLst>
                <a:ext uri="{FF2B5EF4-FFF2-40B4-BE49-F238E27FC236}">
                  <a16:creationId xmlns:a16="http://schemas.microsoft.com/office/drawing/2014/main" id="{F2E3B7BB-1C6B-E0F2-5BAF-0C1D9B8A7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3138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73" name="Oval 174">
              <a:extLst>
                <a:ext uri="{FF2B5EF4-FFF2-40B4-BE49-F238E27FC236}">
                  <a16:creationId xmlns:a16="http://schemas.microsoft.com/office/drawing/2014/main" id="{80343337-2F3D-B874-DF57-987719E30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4" y="3126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74" name="Freeform 175">
              <a:extLst>
                <a:ext uri="{FF2B5EF4-FFF2-40B4-BE49-F238E27FC236}">
                  <a16:creationId xmlns:a16="http://schemas.microsoft.com/office/drawing/2014/main" id="{E9688D4B-5ED2-FEB4-40E6-383C60ED2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120"/>
              <a:ext cx="30" cy="30"/>
            </a:xfrm>
            <a:custGeom>
              <a:avLst/>
              <a:gdLst>
                <a:gd name="T0" fmla="*/ 30 w 30"/>
                <a:gd name="T1" fmla="*/ 30 h 30"/>
                <a:gd name="T2" fmla="*/ 30 w 30"/>
                <a:gd name="T3" fmla="*/ 30 h 30"/>
                <a:gd name="T4" fmla="*/ 30 w 30"/>
                <a:gd name="T5" fmla="*/ 24 h 30"/>
                <a:gd name="T6" fmla="*/ 30 w 30"/>
                <a:gd name="T7" fmla="*/ 18 h 30"/>
                <a:gd name="T8" fmla="*/ 24 w 30"/>
                <a:gd name="T9" fmla="*/ 12 h 30"/>
                <a:gd name="T10" fmla="*/ 24 w 30"/>
                <a:gd name="T11" fmla="*/ 6 h 30"/>
                <a:gd name="T12" fmla="*/ 18 w 30"/>
                <a:gd name="T13" fmla="*/ 6 h 30"/>
                <a:gd name="T14" fmla="*/ 12 w 30"/>
                <a:gd name="T15" fmla="*/ 0 h 30"/>
                <a:gd name="T16" fmla="*/ 6 w 30"/>
                <a:gd name="T17" fmla="*/ 0 h 30"/>
                <a:gd name="T18" fmla="*/ 0 w 30"/>
                <a:gd name="T19" fmla="*/ 0 h 30"/>
                <a:gd name="T20" fmla="*/ 0 w 30"/>
                <a:gd name="T21" fmla="*/ 18 h 30"/>
                <a:gd name="T22" fmla="*/ 6 w 30"/>
                <a:gd name="T23" fmla="*/ 18 h 30"/>
                <a:gd name="T24" fmla="*/ 6 w 30"/>
                <a:gd name="T25" fmla="*/ 18 h 30"/>
                <a:gd name="T26" fmla="*/ 6 w 30"/>
                <a:gd name="T27" fmla="*/ 18 h 30"/>
                <a:gd name="T28" fmla="*/ 12 w 30"/>
                <a:gd name="T29" fmla="*/ 18 h 30"/>
                <a:gd name="T30" fmla="*/ 12 w 30"/>
                <a:gd name="T31" fmla="*/ 24 h 30"/>
                <a:gd name="T32" fmla="*/ 12 w 30"/>
                <a:gd name="T33" fmla="*/ 24 h 30"/>
                <a:gd name="T34" fmla="*/ 12 w 30"/>
                <a:gd name="T35" fmla="*/ 24 h 30"/>
                <a:gd name="T36" fmla="*/ 12 w 30"/>
                <a:gd name="T37" fmla="*/ 30 h 30"/>
                <a:gd name="T38" fmla="*/ 12 w 30"/>
                <a:gd name="T39" fmla="*/ 30 h 30"/>
                <a:gd name="T40" fmla="*/ 3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30"/>
                  </a:moveTo>
                  <a:lnTo>
                    <a:pt x="30" y="30"/>
                  </a:lnTo>
                  <a:lnTo>
                    <a:pt x="30" y="24"/>
                  </a:lnTo>
                  <a:lnTo>
                    <a:pt x="30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75" name="Freeform 176">
              <a:extLst>
                <a:ext uri="{FF2B5EF4-FFF2-40B4-BE49-F238E27FC236}">
                  <a16:creationId xmlns:a16="http://schemas.microsoft.com/office/drawing/2014/main" id="{B37C2276-FB32-EC1A-8D73-6D6B60E0B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150"/>
              <a:ext cx="30" cy="30"/>
            </a:xfrm>
            <a:custGeom>
              <a:avLst/>
              <a:gdLst>
                <a:gd name="T0" fmla="*/ 0 w 30"/>
                <a:gd name="T1" fmla="*/ 30 h 30"/>
                <a:gd name="T2" fmla="*/ 0 w 30"/>
                <a:gd name="T3" fmla="*/ 30 h 30"/>
                <a:gd name="T4" fmla="*/ 6 w 30"/>
                <a:gd name="T5" fmla="*/ 30 h 30"/>
                <a:gd name="T6" fmla="*/ 12 w 30"/>
                <a:gd name="T7" fmla="*/ 24 h 30"/>
                <a:gd name="T8" fmla="*/ 18 w 30"/>
                <a:gd name="T9" fmla="*/ 24 h 30"/>
                <a:gd name="T10" fmla="*/ 24 w 30"/>
                <a:gd name="T11" fmla="*/ 18 h 30"/>
                <a:gd name="T12" fmla="*/ 24 w 30"/>
                <a:gd name="T13" fmla="*/ 18 h 30"/>
                <a:gd name="T14" fmla="*/ 30 w 30"/>
                <a:gd name="T15" fmla="*/ 12 h 30"/>
                <a:gd name="T16" fmla="*/ 30 w 30"/>
                <a:gd name="T17" fmla="*/ 6 h 30"/>
                <a:gd name="T18" fmla="*/ 30 w 30"/>
                <a:gd name="T19" fmla="*/ 0 h 30"/>
                <a:gd name="T20" fmla="*/ 12 w 30"/>
                <a:gd name="T21" fmla="*/ 0 h 30"/>
                <a:gd name="T22" fmla="*/ 12 w 30"/>
                <a:gd name="T23" fmla="*/ 0 h 30"/>
                <a:gd name="T24" fmla="*/ 12 w 30"/>
                <a:gd name="T25" fmla="*/ 6 h 30"/>
                <a:gd name="T26" fmla="*/ 12 w 30"/>
                <a:gd name="T27" fmla="*/ 6 h 30"/>
                <a:gd name="T28" fmla="*/ 12 w 30"/>
                <a:gd name="T29" fmla="*/ 6 h 30"/>
                <a:gd name="T30" fmla="*/ 6 w 30"/>
                <a:gd name="T31" fmla="*/ 6 h 30"/>
                <a:gd name="T32" fmla="*/ 6 w 30"/>
                <a:gd name="T33" fmla="*/ 12 h 30"/>
                <a:gd name="T34" fmla="*/ 6 w 30"/>
                <a:gd name="T35" fmla="*/ 12 h 30"/>
                <a:gd name="T36" fmla="*/ 0 w 30"/>
                <a:gd name="T37" fmla="*/ 12 h 30"/>
                <a:gd name="T38" fmla="*/ 0 w 30"/>
                <a:gd name="T39" fmla="*/ 12 h 30"/>
                <a:gd name="T40" fmla="*/ 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30"/>
                  </a:moveTo>
                  <a:lnTo>
                    <a:pt x="0" y="30"/>
                  </a:lnTo>
                  <a:lnTo>
                    <a:pt x="6" y="30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76" name="Freeform 177">
              <a:extLst>
                <a:ext uri="{FF2B5EF4-FFF2-40B4-BE49-F238E27FC236}">
                  <a16:creationId xmlns:a16="http://schemas.microsoft.com/office/drawing/2014/main" id="{6F6F7B0F-A661-D726-49A5-C23A5DC96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150"/>
              <a:ext cx="30" cy="30"/>
            </a:xfrm>
            <a:custGeom>
              <a:avLst/>
              <a:gdLst>
                <a:gd name="T0" fmla="*/ 0 w 30"/>
                <a:gd name="T1" fmla="*/ 0 h 30"/>
                <a:gd name="T2" fmla="*/ 0 w 30"/>
                <a:gd name="T3" fmla="*/ 0 h 30"/>
                <a:gd name="T4" fmla="*/ 6 w 30"/>
                <a:gd name="T5" fmla="*/ 6 h 30"/>
                <a:gd name="T6" fmla="*/ 6 w 30"/>
                <a:gd name="T7" fmla="*/ 12 h 30"/>
                <a:gd name="T8" fmla="*/ 6 w 30"/>
                <a:gd name="T9" fmla="*/ 18 h 30"/>
                <a:gd name="T10" fmla="*/ 12 w 30"/>
                <a:gd name="T11" fmla="*/ 18 h 30"/>
                <a:gd name="T12" fmla="*/ 18 w 30"/>
                <a:gd name="T13" fmla="*/ 24 h 30"/>
                <a:gd name="T14" fmla="*/ 18 w 30"/>
                <a:gd name="T15" fmla="*/ 24 h 30"/>
                <a:gd name="T16" fmla="*/ 24 w 30"/>
                <a:gd name="T17" fmla="*/ 30 h 30"/>
                <a:gd name="T18" fmla="*/ 30 w 30"/>
                <a:gd name="T19" fmla="*/ 30 h 30"/>
                <a:gd name="T20" fmla="*/ 30 w 30"/>
                <a:gd name="T21" fmla="*/ 12 h 30"/>
                <a:gd name="T22" fmla="*/ 30 w 30"/>
                <a:gd name="T23" fmla="*/ 12 h 30"/>
                <a:gd name="T24" fmla="*/ 24 w 30"/>
                <a:gd name="T25" fmla="*/ 12 h 30"/>
                <a:gd name="T26" fmla="*/ 24 w 30"/>
                <a:gd name="T27" fmla="*/ 6 h 30"/>
                <a:gd name="T28" fmla="*/ 24 w 30"/>
                <a:gd name="T29" fmla="*/ 6 h 30"/>
                <a:gd name="T30" fmla="*/ 24 w 30"/>
                <a:gd name="T31" fmla="*/ 6 h 30"/>
                <a:gd name="T32" fmla="*/ 18 w 30"/>
                <a:gd name="T33" fmla="*/ 6 h 30"/>
                <a:gd name="T34" fmla="*/ 18 w 30"/>
                <a:gd name="T35" fmla="*/ 0 h 30"/>
                <a:gd name="T36" fmla="*/ 18 w 30"/>
                <a:gd name="T37" fmla="*/ 0 h 30"/>
                <a:gd name="T38" fmla="*/ 18 w 30"/>
                <a:gd name="T39" fmla="*/ 0 h 30"/>
                <a:gd name="T40" fmla="*/ 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77" name="Freeform 178">
              <a:extLst>
                <a:ext uri="{FF2B5EF4-FFF2-40B4-BE49-F238E27FC236}">
                  <a16:creationId xmlns:a16="http://schemas.microsoft.com/office/drawing/2014/main" id="{E8058CFF-5721-CD00-622F-056EE11F8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120"/>
              <a:ext cx="30" cy="30"/>
            </a:xfrm>
            <a:custGeom>
              <a:avLst/>
              <a:gdLst>
                <a:gd name="T0" fmla="*/ 30 w 30"/>
                <a:gd name="T1" fmla="*/ 0 h 30"/>
                <a:gd name="T2" fmla="*/ 30 w 30"/>
                <a:gd name="T3" fmla="*/ 0 h 30"/>
                <a:gd name="T4" fmla="*/ 24 w 30"/>
                <a:gd name="T5" fmla="*/ 0 h 30"/>
                <a:gd name="T6" fmla="*/ 18 w 30"/>
                <a:gd name="T7" fmla="*/ 0 h 30"/>
                <a:gd name="T8" fmla="*/ 18 w 30"/>
                <a:gd name="T9" fmla="*/ 6 h 30"/>
                <a:gd name="T10" fmla="*/ 12 w 30"/>
                <a:gd name="T11" fmla="*/ 6 h 30"/>
                <a:gd name="T12" fmla="*/ 6 w 30"/>
                <a:gd name="T13" fmla="*/ 12 h 30"/>
                <a:gd name="T14" fmla="*/ 6 w 30"/>
                <a:gd name="T15" fmla="*/ 18 h 30"/>
                <a:gd name="T16" fmla="*/ 6 w 30"/>
                <a:gd name="T17" fmla="*/ 24 h 30"/>
                <a:gd name="T18" fmla="*/ 0 w 30"/>
                <a:gd name="T19" fmla="*/ 30 h 30"/>
                <a:gd name="T20" fmla="*/ 18 w 30"/>
                <a:gd name="T21" fmla="*/ 30 h 30"/>
                <a:gd name="T22" fmla="*/ 18 w 30"/>
                <a:gd name="T23" fmla="*/ 24 h 30"/>
                <a:gd name="T24" fmla="*/ 18 w 30"/>
                <a:gd name="T25" fmla="*/ 24 h 30"/>
                <a:gd name="T26" fmla="*/ 24 w 30"/>
                <a:gd name="T27" fmla="*/ 24 h 30"/>
                <a:gd name="T28" fmla="*/ 24 w 30"/>
                <a:gd name="T29" fmla="*/ 18 h 30"/>
                <a:gd name="T30" fmla="*/ 24 w 30"/>
                <a:gd name="T31" fmla="*/ 18 h 30"/>
                <a:gd name="T32" fmla="*/ 24 w 30"/>
                <a:gd name="T33" fmla="*/ 18 h 30"/>
                <a:gd name="T34" fmla="*/ 30 w 30"/>
                <a:gd name="T35" fmla="*/ 18 h 30"/>
                <a:gd name="T36" fmla="*/ 30 w 30"/>
                <a:gd name="T37" fmla="*/ 18 h 30"/>
                <a:gd name="T38" fmla="*/ 30 w 30"/>
                <a:gd name="T39" fmla="*/ 18 h 30"/>
                <a:gd name="T40" fmla="*/ 3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0"/>
                  </a:move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0" y="30"/>
                  </a:lnTo>
                  <a:lnTo>
                    <a:pt x="18" y="30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78" name="Rectangle 179">
              <a:extLst>
                <a:ext uri="{FF2B5EF4-FFF2-40B4-BE49-F238E27FC236}">
                  <a16:creationId xmlns:a16="http://schemas.microsoft.com/office/drawing/2014/main" id="{B178C470-4D5E-1EA5-1A83-4E4E7021E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3054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79" name="Oval 180">
              <a:extLst>
                <a:ext uri="{FF2B5EF4-FFF2-40B4-BE49-F238E27FC236}">
                  <a16:creationId xmlns:a16="http://schemas.microsoft.com/office/drawing/2014/main" id="{F760F769-1BDB-FBD4-8326-E7E01E118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4" y="3042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80" name="Freeform 181">
              <a:extLst>
                <a:ext uri="{FF2B5EF4-FFF2-40B4-BE49-F238E27FC236}">
                  <a16:creationId xmlns:a16="http://schemas.microsoft.com/office/drawing/2014/main" id="{05A24139-32C5-8DEB-B9CF-B12441652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036"/>
              <a:ext cx="30" cy="24"/>
            </a:xfrm>
            <a:custGeom>
              <a:avLst/>
              <a:gdLst>
                <a:gd name="T0" fmla="*/ 30 w 30"/>
                <a:gd name="T1" fmla="*/ 24 h 24"/>
                <a:gd name="T2" fmla="*/ 30 w 30"/>
                <a:gd name="T3" fmla="*/ 24 h 24"/>
                <a:gd name="T4" fmla="*/ 30 w 30"/>
                <a:gd name="T5" fmla="*/ 18 h 24"/>
                <a:gd name="T6" fmla="*/ 30 w 30"/>
                <a:gd name="T7" fmla="*/ 18 h 24"/>
                <a:gd name="T8" fmla="*/ 24 w 30"/>
                <a:gd name="T9" fmla="*/ 12 h 24"/>
                <a:gd name="T10" fmla="*/ 24 w 30"/>
                <a:gd name="T11" fmla="*/ 6 h 24"/>
                <a:gd name="T12" fmla="*/ 18 w 30"/>
                <a:gd name="T13" fmla="*/ 0 h 24"/>
                <a:gd name="T14" fmla="*/ 12 w 30"/>
                <a:gd name="T15" fmla="*/ 0 h 24"/>
                <a:gd name="T16" fmla="*/ 6 w 30"/>
                <a:gd name="T17" fmla="*/ 0 h 24"/>
                <a:gd name="T18" fmla="*/ 0 w 30"/>
                <a:gd name="T19" fmla="*/ 0 h 24"/>
                <a:gd name="T20" fmla="*/ 0 w 30"/>
                <a:gd name="T21" fmla="*/ 12 h 24"/>
                <a:gd name="T22" fmla="*/ 6 w 30"/>
                <a:gd name="T23" fmla="*/ 18 h 24"/>
                <a:gd name="T24" fmla="*/ 6 w 30"/>
                <a:gd name="T25" fmla="*/ 18 h 24"/>
                <a:gd name="T26" fmla="*/ 6 w 30"/>
                <a:gd name="T27" fmla="*/ 18 h 24"/>
                <a:gd name="T28" fmla="*/ 12 w 30"/>
                <a:gd name="T29" fmla="*/ 18 h 24"/>
                <a:gd name="T30" fmla="*/ 12 w 30"/>
                <a:gd name="T31" fmla="*/ 18 h 24"/>
                <a:gd name="T32" fmla="*/ 12 w 30"/>
                <a:gd name="T33" fmla="*/ 24 h 24"/>
                <a:gd name="T34" fmla="*/ 12 w 30"/>
                <a:gd name="T35" fmla="*/ 24 h 24"/>
                <a:gd name="T36" fmla="*/ 12 w 30"/>
                <a:gd name="T37" fmla="*/ 24 h 24"/>
                <a:gd name="T38" fmla="*/ 12 w 30"/>
                <a:gd name="T39" fmla="*/ 24 h 24"/>
                <a:gd name="T40" fmla="*/ 30 w 30"/>
                <a:gd name="T41" fmla="*/ 24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30" y="24"/>
                  </a:moveTo>
                  <a:lnTo>
                    <a:pt x="30" y="24"/>
                  </a:lnTo>
                  <a:lnTo>
                    <a:pt x="30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2" y="24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81" name="Freeform 182">
              <a:extLst>
                <a:ext uri="{FF2B5EF4-FFF2-40B4-BE49-F238E27FC236}">
                  <a16:creationId xmlns:a16="http://schemas.microsoft.com/office/drawing/2014/main" id="{FD2984C7-D0FB-5E4D-CB78-8FBC33E76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060"/>
              <a:ext cx="30" cy="30"/>
            </a:xfrm>
            <a:custGeom>
              <a:avLst/>
              <a:gdLst>
                <a:gd name="T0" fmla="*/ 0 w 30"/>
                <a:gd name="T1" fmla="*/ 30 h 30"/>
                <a:gd name="T2" fmla="*/ 0 w 30"/>
                <a:gd name="T3" fmla="*/ 30 h 30"/>
                <a:gd name="T4" fmla="*/ 6 w 30"/>
                <a:gd name="T5" fmla="*/ 30 h 30"/>
                <a:gd name="T6" fmla="*/ 12 w 30"/>
                <a:gd name="T7" fmla="*/ 30 h 30"/>
                <a:gd name="T8" fmla="*/ 18 w 30"/>
                <a:gd name="T9" fmla="*/ 24 h 30"/>
                <a:gd name="T10" fmla="*/ 24 w 30"/>
                <a:gd name="T11" fmla="*/ 24 h 30"/>
                <a:gd name="T12" fmla="*/ 24 w 30"/>
                <a:gd name="T13" fmla="*/ 18 h 30"/>
                <a:gd name="T14" fmla="*/ 30 w 30"/>
                <a:gd name="T15" fmla="*/ 12 h 30"/>
                <a:gd name="T16" fmla="*/ 30 w 30"/>
                <a:gd name="T17" fmla="*/ 6 h 30"/>
                <a:gd name="T18" fmla="*/ 30 w 30"/>
                <a:gd name="T19" fmla="*/ 0 h 30"/>
                <a:gd name="T20" fmla="*/ 12 w 30"/>
                <a:gd name="T21" fmla="*/ 0 h 30"/>
                <a:gd name="T22" fmla="*/ 12 w 30"/>
                <a:gd name="T23" fmla="*/ 6 h 30"/>
                <a:gd name="T24" fmla="*/ 12 w 30"/>
                <a:gd name="T25" fmla="*/ 6 h 30"/>
                <a:gd name="T26" fmla="*/ 12 w 30"/>
                <a:gd name="T27" fmla="*/ 6 h 30"/>
                <a:gd name="T28" fmla="*/ 12 w 30"/>
                <a:gd name="T29" fmla="*/ 12 h 30"/>
                <a:gd name="T30" fmla="*/ 6 w 30"/>
                <a:gd name="T31" fmla="*/ 12 h 30"/>
                <a:gd name="T32" fmla="*/ 6 w 30"/>
                <a:gd name="T33" fmla="*/ 12 h 30"/>
                <a:gd name="T34" fmla="*/ 6 w 30"/>
                <a:gd name="T35" fmla="*/ 12 h 30"/>
                <a:gd name="T36" fmla="*/ 0 w 30"/>
                <a:gd name="T37" fmla="*/ 12 h 30"/>
                <a:gd name="T38" fmla="*/ 0 w 30"/>
                <a:gd name="T39" fmla="*/ 12 h 30"/>
                <a:gd name="T40" fmla="*/ 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30"/>
                  </a:moveTo>
                  <a:lnTo>
                    <a:pt x="0" y="3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82" name="Freeform 183">
              <a:extLst>
                <a:ext uri="{FF2B5EF4-FFF2-40B4-BE49-F238E27FC236}">
                  <a16:creationId xmlns:a16="http://schemas.microsoft.com/office/drawing/2014/main" id="{1F53BD03-9487-0C94-D1FB-297D07A8D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060"/>
              <a:ext cx="30" cy="30"/>
            </a:xfrm>
            <a:custGeom>
              <a:avLst/>
              <a:gdLst>
                <a:gd name="T0" fmla="*/ 0 w 30"/>
                <a:gd name="T1" fmla="*/ 0 h 30"/>
                <a:gd name="T2" fmla="*/ 0 w 30"/>
                <a:gd name="T3" fmla="*/ 0 h 30"/>
                <a:gd name="T4" fmla="*/ 6 w 30"/>
                <a:gd name="T5" fmla="*/ 6 h 30"/>
                <a:gd name="T6" fmla="*/ 6 w 30"/>
                <a:gd name="T7" fmla="*/ 12 h 30"/>
                <a:gd name="T8" fmla="*/ 6 w 30"/>
                <a:gd name="T9" fmla="*/ 18 h 30"/>
                <a:gd name="T10" fmla="*/ 12 w 30"/>
                <a:gd name="T11" fmla="*/ 24 h 30"/>
                <a:gd name="T12" fmla="*/ 18 w 30"/>
                <a:gd name="T13" fmla="*/ 24 h 30"/>
                <a:gd name="T14" fmla="*/ 18 w 30"/>
                <a:gd name="T15" fmla="*/ 30 h 30"/>
                <a:gd name="T16" fmla="*/ 24 w 30"/>
                <a:gd name="T17" fmla="*/ 30 h 30"/>
                <a:gd name="T18" fmla="*/ 30 w 30"/>
                <a:gd name="T19" fmla="*/ 30 h 30"/>
                <a:gd name="T20" fmla="*/ 30 w 30"/>
                <a:gd name="T21" fmla="*/ 12 h 30"/>
                <a:gd name="T22" fmla="*/ 30 w 30"/>
                <a:gd name="T23" fmla="*/ 12 h 30"/>
                <a:gd name="T24" fmla="*/ 24 w 30"/>
                <a:gd name="T25" fmla="*/ 12 h 30"/>
                <a:gd name="T26" fmla="*/ 24 w 30"/>
                <a:gd name="T27" fmla="*/ 12 h 30"/>
                <a:gd name="T28" fmla="*/ 24 w 30"/>
                <a:gd name="T29" fmla="*/ 12 h 30"/>
                <a:gd name="T30" fmla="*/ 24 w 30"/>
                <a:gd name="T31" fmla="*/ 6 h 30"/>
                <a:gd name="T32" fmla="*/ 18 w 30"/>
                <a:gd name="T33" fmla="*/ 6 h 30"/>
                <a:gd name="T34" fmla="*/ 18 w 30"/>
                <a:gd name="T35" fmla="*/ 6 h 30"/>
                <a:gd name="T36" fmla="*/ 18 w 30"/>
                <a:gd name="T37" fmla="*/ 0 h 30"/>
                <a:gd name="T38" fmla="*/ 18 w 30"/>
                <a:gd name="T39" fmla="*/ 0 h 30"/>
                <a:gd name="T40" fmla="*/ 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83" name="Freeform 184">
              <a:extLst>
                <a:ext uri="{FF2B5EF4-FFF2-40B4-BE49-F238E27FC236}">
                  <a16:creationId xmlns:a16="http://schemas.microsoft.com/office/drawing/2014/main" id="{3969FACB-6812-16D3-7BF3-C65421554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3036"/>
              <a:ext cx="30" cy="24"/>
            </a:xfrm>
            <a:custGeom>
              <a:avLst/>
              <a:gdLst>
                <a:gd name="T0" fmla="*/ 30 w 30"/>
                <a:gd name="T1" fmla="*/ 0 h 24"/>
                <a:gd name="T2" fmla="*/ 30 w 30"/>
                <a:gd name="T3" fmla="*/ 0 h 24"/>
                <a:gd name="T4" fmla="*/ 24 w 30"/>
                <a:gd name="T5" fmla="*/ 0 h 24"/>
                <a:gd name="T6" fmla="*/ 18 w 30"/>
                <a:gd name="T7" fmla="*/ 0 h 24"/>
                <a:gd name="T8" fmla="*/ 18 w 30"/>
                <a:gd name="T9" fmla="*/ 0 h 24"/>
                <a:gd name="T10" fmla="*/ 12 w 30"/>
                <a:gd name="T11" fmla="*/ 6 h 24"/>
                <a:gd name="T12" fmla="*/ 6 w 30"/>
                <a:gd name="T13" fmla="*/ 12 h 24"/>
                <a:gd name="T14" fmla="*/ 6 w 30"/>
                <a:gd name="T15" fmla="*/ 18 h 24"/>
                <a:gd name="T16" fmla="*/ 6 w 30"/>
                <a:gd name="T17" fmla="*/ 18 h 24"/>
                <a:gd name="T18" fmla="*/ 0 w 30"/>
                <a:gd name="T19" fmla="*/ 24 h 24"/>
                <a:gd name="T20" fmla="*/ 18 w 30"/>
                <a:gd name="T21" fmla="*/ 24 h 24"/>
                <a:gd name="T22" fmla="*/ 18 w 30"/>
                <a:gd name="T23" fmla="*/ 24 h 24"/>
                <a:gd name="T24" fmla="*/ 18 w 30"/>
                <a:gd name="T25" fmla="*/ 24 h 24"/>
                <a:gd name="T26" fmla="*/ 24 w 30"/>
                <a:gd name="T27" fmla="*/ 18 h 24"/>
                <a:gd name="T28" fmla="*/ 24 w 30"/>
                <a:gd name="T29" fmla="*/ 18 h 24"/>
                <a:gd name="T30" fmla="*/ 24 w 30"/>
                <a:gd name="T31" fmla="*/ 18 h 24"/>
                <a:gd name="T32" fmla="*/ 24 w 30"/>
                <a:gd name="T33" fmla="*/ 18 h 24"/>
                <a:gd name="T34" fmla="*/ 30 w 30"/>
                <a:gd name="T35" fmla="*/ 18 h 24"/>
                <a:gd name="T36" fmla="*/ 30 w 30"/>
                <a:gd name="T37" fmla="*/ 12 h 24"/>
                <a:gd name="T38" fmla="*/ 30 w 30"/>
                <a:gd name="T39" fmla="*/ 12 h 24"/>
                <a:gd name="T40" fmla="*/ 30 w 30"/>
                <a:gd name="T41" fmla="*/ 0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30" y="0"/>
                  </a:move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84" name="Rectangle 185">
              <a:extLst>
                <a:ext uri="{FF2B5EF4-FFF2-40B4-BE49-F238E27FC236}">
                  <a16:creationId xmlns:a16="http://schemas.microsoft.com/office/drawing/2014/main" id="{DF515113-8A55-071D-6463-7218D7FBB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2970"/>
              <a:ext cx="144" cy="12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85" name="Oval 186">
              <a:extLst>
                <a:ext uri="{FF2B5EF4-FFF2-40B4-BE49-F238E27FC236}">
                  <a16:creationId xmlns:a16="http://schemas.microsoft.com/office/drawing/2014/main" id="{6773A035-1560-8ED2-1F9A-017E8DBEA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4" y="2958"/>
              <a:ext cx="42" cy="36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86" name="Freeform 187">
              <a:extLst>
                <a:ext uri="{FF2B5EF4-FFF2-40B4-BE49-F238E27FC236}">
                  <a16:creationId xmlns:a16="http://schemas.microsoft.com/office/drawing/2014/main" id="{02CBB918-F71C-DC63-149E-51020B700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2946"/>
              <a:ext cx="30" cy="30"/>
            </a:xfrm>
            <a:custGeom>
              <a:avLst/>
              <a:gdLst>
                <a:gd name="T0" fmla="*/ 30 w 30"/>
                <a:gd name="T1" fmla="*/ 30 h 30"/>
                <a:gd name="T2" fmla="*/ 30 w 30"/>
                <a:gd name="T3" fmla="*/ 30 h 30"/>
                <a:gd name="T4" fmla="*/ 30 w 30"/>
                <a:gd name="T5" fmla="*/ 24 h 30"/>
                <a:gd name="T6" fmla="*/ 30 w 30"/>
                <a:gd name="T7" fmla="*/ 18 h 30"/>
                <a:gd name="T8" fmla="*/ 24 w 30"/>
                <a:gd name="T9" fmla="*/ 12 h 30"/>
                <a:gd name="T10" fmla="*/ 24 w 30"/>
                <a:gd name="T11" fmla="*/ 12 h 30"/>
                <a:gd name="T12" fmla="*/ 18 w 30"/>
                <a:gd name="T13" fmla="*/ 6 h 30"/>
                <a:gd name="T14" fmla="*/ 12 w 30"/>
                <a:gd name="T15" fmla="*/ 6 h 30"/>
                <a:gd name="T16" fmla="*/ 6 w 30"/>
                <a:gd name="T17" fmla="*/ 0 h 30"/>
                <a:gd name="T18" fmla="*/ 0 w 30"/>
                <a:gd name="T19" fmla="*/ 0 h 30"/>
                <a:gd name="T20" fmla="*/ 0 w 30"/>
                <a:gd name="T21" fmla="*/ 18 h 30"/>
                <a:gd name="T22" fmla="*/ 6 w 30"/>
                <a:gd name="T23" fmla="*/ 18 h 30"/>
                <a:gd name="T24" fmla="*/ 6 w 30"/>
                <a:gd name="T25" fmla="*/ 18 h 30"/>
                <a:gd name="T26" fmla="*/ 6 w 30"/>
                <a:gd name="T27" fmla="*/ 18 h 30"/>
                <a:gd name="T28" fmla="*/ 12 w 30"/>
                <a:gd name="T29" fmla="*/ 24 h 30"/>
                <a:gd name="T30" fmla="*/ 12 w 30"/>
                <a:gd name="T31" fmla="*/ 24 h 30"/>
                <a:gd name="T32" fmla="*/ 12 w 30"/>
                <a:gd name="T33" fmla="*/ 24 h 30"/>
                <a:gd name="T34" fmla="*/ 12 w 30"/>
                <a:gd name="T35" fmla="*/ 30 h 30"/>
                <a:gd name="T36" fmla="*/ 12 w 30"/>
                <a:gd name="T37" fmla="*/ 30 h 30"/>
                <a:gd name="T38" fmla="*/ 12 w 30"/>
                <a:gd name="T39" fmla="*/ 30 h 30"/>
                <a:gd name="T40" fmla="*/ 3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30"/>
                  </a:moveTo>
                  <a:lnTo>
                    <a:pt x="30" y="30"/>
                  </a:lnTo>
                  <a:lnTo>
                    <a:pt x="30" y="24"/>
                  </a:lnTo>
                  <a:lnTo>
                    <a:pt x="30" y="18"/>
                  </a:lnTo>
                  <a:lnTo>
                    <a:pt x="24" y="12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87" name="Freeform 188">
              <a:extLst>
                <a:ext uri="{FF2B5EF4-FFF2-40B4-BE49-F238E27FC236}">
                  <a16:creationId xmlns:a16="http://schemas.microsoft.com/office/drawing/2014/main" id="{5D0E5F63-8D58-FFDF-DE61-EBFF4477D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2976"/>
              <a:ext cx="30" cy="30"/>
            </a:xfrm>
            <a:custGeom>
              <a:avLst/>
              <a:gdLst>
                <a:gd name="T0" fmla="*/ 0 w 30"/>
                <a:gd name="T1" fmla="*/ 30 h 30"/>
                <a:gd name="T2" fmla="*/ 0 w 30"/>
                <a:gd name="T3" fmla="*/ 30 h 30"/>
                <a:gd name="T4" fmla="*/ 6 w 30"/>
                <a:gd name="T5" fmla="*/ 30 h 30"/>
                <a:gd name="T6" fmla="*/ 12 w 30"/>
                <a:gd name="T7" fmla="*/ 24 h 30"/>
                <a:gd name="T8" fmla="*/ 18 w 30"/>
                <a:gd name="T9" fmla="*/ 24 h 30"/>
                <a:gd name="T10" fmla="*/ 24 w 30"/>
                <a:gd name="T11" fmla="*/ 18 h 30"/>
                <a:gd name="T12" fmla="*/ 24 w 30"/>
                <a:gd name="T13" fmla="*/ 18 h 30"/>
                <a:gd name="T14" fmla="*/ 30 w 30"/>
                <a:gd name="T15" fmla="*/ 12 h 30"/>
                <a:gd name="T16" fmla="*/ 30 w 30"/>
                <a:gd name="T17" fmla="*/ 6 h 30"/>
                <a:gd name="T18" fmla="*/ 30 w 30"/>
                <a:gd name="T19" fmla="*/ 0 h 30"/>
                <a:gd name="T20" fmla="*/ 12 w 30"/>
                <a:gd name="T21" fmla="*/ 0 h 30"/>
                <a:gd name="T22" fmla="*/ 12 w 30"/>
                <a:gd name="T23" fmla="*/ 0 h 30"/>
                <a:gd name="T24" fmla="*/ 12 w 30"/>
                <a:gd name="T25" fmla="*/ 6 h 30"/>
                <a:gd name="T26" fmla="*/ 12 w 30"/>
                <a:gd name="T27" fmla="*/ 6 h 30"/>
                <a:gd name="T28" fmla="*/ 12 w 30"/>
                <a:gd name="T29" fmla="*/ 6 h 30"/>
                <a:gd name="T30" fmla="*/ 6 w 30"/>
                <a:gd name="T31" fmla="*/ 12 h 30"/>
                <a:gd name="T32" fmla="*/ 6 w 30"/>
                <a:gd name="T33" fmla="*/ 12 h 30"/>
                <a:gd name="T34" fmla="*/ 6 w 30"/>
                <a:gd name="T35" fmla="*/ 12 h 30"/>
                <a:gd name="T36" fmla="*/ 0 w 30"/>
                <a:gd name="T37" fmla="*/ 12 h 30"/>
                <a:gd name="T38" fmla="*/ 0 w 30"/>
                <a:gd name="T39" fmla="*/ 12 h 30"/>
                <a:gd name="T40" fmla="*/ 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30"/>
                  </a:moveTo>
                  <a:lnTo>
                    <a:pt x="0" y="30"/>
                  </a:lnTo>
                  <a:lnTo>
                    <a:pt x="6" y="30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30" y="12"/>
                  </a:lnTo>
                  <a:lnTo>
                    <a:pt x="30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88" name="Freeform 189">
              <a:extLst>
                <a:ext uri="{FF2B5EF4-FFF2-40B4-BE49-F238E27FC236}">
                  <a16:creationId xmlns:a16="http://schemas.microsoft.com/office/drawing/2014/main" id="{5C13779C-BDA1-2371-CE70-6FD5FDF35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2976"/>
              <a:ext cx="30" cy="30"/>
            </a:xfrm>
            <a:custGeom>
              <a:avLst/>
              <a:gdLst>
                <a:gd name="T0" fmla="*/ 0 w 30"/>
                <a:gd name="T1" fmla="*/ 0 h 30"/>
                <a:gd name="T2" fmla="*/ 0 w 30"/>
                <a:gd name="T3" fmla="*/ 0 h 30"/>
                <a:gd name="T4" fmla="*/ 6 w 30"/>
                <a:gd name="T5" fmla="*/ 6 h 30"/>
                <a:gd name="T6" fmla="*/ 6 w 30"/>
                <a:gd name="T7" fmla="*/ 12 h 30"/>
                <a:gd name="T8" fmla="*/ 6 w 30"/>
                <a:gd name="T9" fmla="*/ 18 h 30"/>
                <a:gd name="T10" fmla="*/ 12 w 30"/>
                <a:gd name="T11" fmla="*/ 18 h 30"/>
                <a:gd name="T12" fmla="*/ 18 w 30"/>
                <a:gd name="T13" fmla="*/ 24 h 30"/>
                <a:gd name="T14" fmla="*/ 18 w 30"/>
                <a:gd name="T15" fmla="*/ 24 h 30"/>
                <a:gd name="T16" fmla="*/ 24 w 30"/>
                <a:gd name="T17" fmla="*/ 30 h 30"/>
                <a:gd name="T18" fmla="*/ 30 w 30"/>
                <a:gd name="T19" fmla="*/ 30 h 30"/>
                <a:gd name="T20" fmla="*/ 30 w 30"/>
                <a:gd name="T21" fmla="*/ 12 h 30"/>
                <a:gd name="T22" fmla="*/ 30 w 30"/>
                <a:gd name="T23" fmla="*/ 12 h 30"/>
                <a:gd name="T24" fmla="*/ 24 w 30"/>
                <a:gd name="T25" fmla="*/ 12 h 30"/>
                <a:gd name="T26" fmla="*/ 24 w 30"/>
                <a:gd name="T27" fmla="*/ 12 h 30"/>
                <a:gd name="T28" fmla="*/ 24 w 30"/>
                <a:gd name="T29" fmla="*/ 6 h 30"/>
                <a:gd name="T30" fmla="*/ 24 w 30"/>
                <a:gd name="T31" fmla="*/ 6 h 30"/>
                <a:gd name="T32" fmla="*/ 18 w 30"/>
                <a:gd name="T33" fmla="*/ 6 h 30"/>
                <a:gd name="T34" fmla="*/ 18 w 30"/>
                <a:gd name="T35" fmla="*/ 0 h 30"/>
                <a:gd name="T36" fmla="*/ 18 w 30"/>
                <a:gd name="T37" fmla="*/ 0 h 30"/>
                <a:gd name="T38" fmla="*/ 18 w 30"/>
                <a:gd name="T39" fmla="*/ 0 h 30"/>
                <a:gd name="T40" fmla="*/ 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0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30" y="30"/>
                  </a:lnTo>
                  <a:lnTo>
                    <a:pt x="30" y="12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89" name="Freeform 190">
              <a:extLst>
                <a:ext uri="{FF2B5EF4-FFF2-40B4-BE49-F238E27FC236}">
                  <a16:creationId xmlns:a16="http://schemas.microsoft.com/office/drawing/2014/main" id="{F733EBBF-F916-060F-34E7-F19F4BDEE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2946"/>
              <a:ext cx="30" cy="30"/>
            </a:xfrm>
            <a:custGeom>
              <a:avLst/>
              <a:gdLst>
                <a:gd name="T0" fmla="*/ 30 w 30"/>
                <a:gd name="T1" fmla="*/ 0 h 30"/>
                <a:gd name="T2" fmla="*/ 30 w 30"/>
                <a:gd name="T3" fmla="*/ 0 h 30"/>
                <a:gd name="T4" fmla="*/ 24 w 30"/>
                <a:gd name="T5" fmla="*/ 0 h 30"/>
                <a:gd name="T6" fmla="*/ 18 w 30"/>
                <a:gd name="T7" fmla="*/ 6 h 30"/>
                <a:gd name="T8" fmla="*/ 18 w 30"/>
                <a:gd name="T9" fmla="*/ 6 h 30"/>
                <a:gd name="T10" fmla="*/ 12 w 30"/>
                <a:gd name="T11" fmla="*/ 12 h 30"/>
                <a:gd name="T12" fmla="*/ 6 w 30"/>
                <a:gd name="T13" fmla="*/ 12 h 30"/>
                <a:gd name="T14" fmla="*/ 6 w 30"/>
                <a:gd name="T15" fmla="*/ 18 h 30"/>
                <a:gd name="T16" fmla="*/ 6 w 30"/>
                <a:gd name="T17" fmla="*/ 24 h 30"/>
                <a:gd name="T18" fmla="*/ 0 w 30"/>
                <a:gd name="T19" fmla="*/ 30 h 30"/>
                <a:gd name="T20" fmla="*/ 18 w 30"/>
                <a:gd name="T21" fmla="*/ 30 h 30"/>
                <a:gd name="T22" fmla="*/ 18 w 30"/>
                <a:gd name="T23" fmla="*/ 30 h 30"/>
                <a:gd name="T24" fmla="*/ 18 w 30"/>
                <a:gd name="T25" fmla="*/ 24 h 30"/>
                <a:gd name="T26" fmla="*/ 24 w 30"/>
                <a:gd name="T27" fmla="*/ 24 h 30"/>
                <a:gd name="T28" fmla="*/ 24 w 30"/>
                <a:gd name="T29" fmla="*/ 24 h 30"/>
                <a:gd name="T30" fmla="*/ 24 w 30"/>
                <a:gd name="T31" fmla="*/ 18 h 30"/>
                <a:gd name="T32" fmla="*/ 24 w 30"/>
                <a:gd name="T33" fmla="*/ 18 h 30"/>
                <a:gd name="T34" fmla="*/ 30 w 30"/>
                <a:gd name="T35" fmla="*/ 18 h 30"/>
                <a:gd name="T36" fmla="*/ 30 w 30"/>
                <a:gd name="T37" fmla="*/ 18 h 30"/>
                <a:gd name="T38" fmla="*/ 30 w 30"/>
                <a:gd name="T39" fmla="*/ 18 h 30"/>
                <a:gd name="T40" fmla="*/ 3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0"/>
                  </a:moveTo>
                  <a:lnTo>
                    <a:pt x="30" y="0"/>
                  </a:lnTo>
                  <a:lnTo>
                    <a:pt x="24" y="0"/>
                  </a:lnTo>
                  <a:lnTo>
                    <a:pt x="18" y="6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0" y="30"/>
                  </a:lnTo>
                  <a:lnTo>
                    <a:pt x="18" y="30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90" name="Rectangle 191">
              <a:extLst>
                <a:ext uri="{FF2B5EF4-FFF2-40B4-BE49-F238E27FC236}">
                  <a16:creationId xmlns:a16="http://schemas.microsoft.com/office/drawing/2014/main" id="{4BE2A56B-ED30-63E7-9D2D-F154AEF5E5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6" y="2880"/>
              <a:ext cx="144" cy="18"/>
            </a:xfrm>
            <a:prstGeom prst="rect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91" name="Oval 192">
              <a:extLst>
                <a:ext uri="{FF2B5EF4-FFF2-40B4-BE49-F238E27FC236}">
                  <a16:creationId xmlns:a16="http://schemas.microsoft.com/office/drawing/2014/main" id="{0BFF2B24-E7F7-6DDA-5D24-9709F36268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4" y="2868"/>
              <a:ext cx="42" cy="42"/>
            </a:xfrm>
            <a:prstGeom prst="ellipse">
              <a:avLst/>
            </a:pr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392" name="Freeform 193">
              <a:extLst>
                <a:ext uri="{FF2B5EF4-FFF2-40B4-BE49-F238E27FC236}">
                  <a16:creationId xmlns:a16="http://schemas.microsoft.com/office/drawing/2014/main" id="{03CCAF87-2D41-560C-330F-525550955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2862"/>
              <a:ext cx="30" cy="30"/>
            </a:xfrm>
            <a:custGeom>
              <a:avLst/>
              <a:gdLst>
                <a:gd name="T0" fmla="*/ 30 w 30"/>
                <a:gd name="T1" fmla="*/ 30 h 30"/>
                <a:gd name="T2" fmla="*/ 30 w 30"/>
                <a:gd name="T3" fmla="*/ 30 h 30"/>
                <a:gd name="T4" fmla="*/ 30 w 30"/>
                <a:gd name="T5" fmla="*/ 24 h 30"/>
                <a:gd name="T6" fmla="*/ 30 w 30"/>
                <a:gd name="T7" fmla="*/ 18 h 30"/>
                <a:gd name="T8" fmla="*/ 24 w 30"/>
                <a:gd name="T9" fmla="*/ 12 h 30"/>
                <a:gd name="T10" fmla="*/ 24 w 30"/>
                <a:gd name="T11" fmla="*/ 6 h 30"/>
                <a:gd name="T12" fmla="*/ 18 w 30"/>
                <a:gd name="T13" fmla="*/ 6 h 30"/>
                <a:gd name="T14" fmla="*/ 12 w 30"/>
                <a:gd name="T15" fmla="*/ 0 h 30"/>
                <a:gd name="T16" fmla="*/ 6 w 30"/>
                <a:gd name="T17" fmla="*/ 0 h 30"/>
                <a:gd name="T18" fmla="*/ 0 w 30"/>
                <a:gd name="T19" fmla="*/ 0 h 30"/>
                <a:gd name="T20" fmla="*/ 0 w 30"/>
                <a:gd name="T21" fmla="*/ 18 h 30"/>
                <a:gd name="T22" fmla="*/ 6 w 30"/>
                <a:gd name="T23" fmla="*/ 18 h 30"/>
                <a:gd name="T24" fmla="*/ 6 w 30"/>
                <a:gd name="T25" fmla="*/ 18 h 30"/>
                <a:gd name="T26" fmla="*/ 6 w 30"/>
                <a:gd name="T27" fmla="*/ 18 h 30"/>
                <a:gd name="T28" fmla="*/ 12 w 30"/>
                <a:gd name="T29" fmla="*/ 18 h 30"/>
                <a:gd name="T30" fmla="*/ 12 w 30"/>
                <a:gd name="T31" fmla="*/ 24 h 30"/>
                <a:gd name="T32" fmla="*/ 12 w 30"/>
                <a:gd name="T33" fmla="*/ 24 h 30"/>
                <a:gd name="T34" fmla="*/ 12 w 30"/>
                <a:gd name="T35" fmla="*/ 24 h 30"/>
                <a:gd name="T36" fmla="*/ 12 w 30"/>
                <a:gd name="T37" fmla="*/ 30 h 30"/>
                <a:gd name="T38" fmla="*/ 12 w 30"/>
                <a:gd name="T39" fmla="*/ 30 h 30"/>
                <a:gd name="T40" fmla="*/ 30 w 30"/>
                <a:gd name="T41" fmla="*/ 3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30"/>
                  </a:moveTo>
                  <a:lnTo>
                    <a:pt x="30" y="30"/>
                  </a:lnTo>
                  <a:lnTo>
                    <a:pt x="30" y="24"/>
                  </a:lnTo>
                  <a:lnTo>
                    <a:pt x="30" y="18"/>
                  </a:lnTo>
                  <a:lnTo>
                    <a:pt x="24" y="12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12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12" y="18"/>
                  </a:lnTo>
                  <a:lnTo>
                    <a:pt x="12" y="24"/>
                  </a:lnTo>
                  <a:lnTo>
                    <a:pt x="12" y="3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93" name="Freeform 194">
              <a:extLst>
                <a:ext uri="{FF2B5EF4-FFF2-40B4-BE49-F238E27FC236}">
                  <a16:creationId xmlns:a16="http://schemas.microsoft.com/office/drawing/2014/main" id="{468F2FA4-EA71-3B4D-A00F-9C204A765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2892"/>
              <a:ext cx="30" cy="24"/>
            </a:xfrm>
            <a:custGeom>
              <a:avLst/>
              <a:gdLst>
                <a:gd name="T0" fmla="*/ 0 w 30"/>
                <a:gd name="T1" fmla="*/ 24 h 24"/>
                <a:gd name="T2" fmla="*/ 0 w 30"/>
                <a:gd name="T3" fmla="*/ 24 h 24"/>
                <a:gd name="T4" fmla="*/ 6 w 30"/>
                <a:gd name="T5" fmla="*/ 24 h 24"/>
                <a:gd name="T6" fmla="*/ 12 w 30"/>
                <a:gd name="T7" fmla="*/ 24 h 24"/>
                <a:gd name="T8" fmla="*/ 18 w 30"/>
                <a:gd name="T9" fmla="*/ 24 h 24"/>
                <a:gd name="T10" fmla="*/ 24 w 30"/>
                <a:gd name="T11" fmla="*/ 18 h 24"/>
                <a:gd name="T12" fmla="*/ 24 w 30"/>
                <a:gd name="T13" fmla="*/ 12 h 24"/>
                <a:gd name="T14" fmla="*/ 30 w 30"/>
                <a:gd name="T15" fmla="*/ 6 h 24"/>
                <a:gd name="T16" fmla="*/ 30 w 30"/>
                <a:gd name="T17" fmla="*/ 6 h 24"/>
                <a:gd name="T18" fmla="*/ 30 w 30"/>
                <a:gd name="T19" fmla="*/ 0 h 24"/>
                <a:gd name="T20" fmla="*/ 12 w 30"/>
                <a:gd name="T21" fmla="*/ 0 h 24"/>
                <a:gd name="T22" fmla="*/ 12 w 30"/>
                <a:gd name="T23" fmla="*/ 0 h 24"/>
                <a:gd name="T24" fmla="*/ 12 w 30"/>
                <a:gd name="T25" fmla="*/ 0 h 24"/>
                <a:gd name="T26" fmla="*/ 12 w 30"/>
                <a:gd name="T27" fmla="*/ 6 h 24"/>
                <a:gd name="T28" fmla="*/ 12 w 30"/>
                <a:gd name="T29" fmla="*/ 6 h 24"/>
                <a:gd name="T30" fmla="*/ 6 w 30"/>
                <a:gd name="T31" fmla="*/ 6 h 24"/>
                <a:gd name="T32" fmla="*/ 6 w 30"/>
                <a:gd name="T33" fmla="*/ 6 h 24"/>
                <a:gd name="T34" fmla="*/ 6 w 30"/>
                <a:gd name="T35" fmla="*/ 6 h 24"/>
                <a:gd name="T36" fmla="*/ 0 w 30"/>
                <a:gd name="T37" fmla="*/ 6 h 24"/>
                <a:gd name="T38" fmla="*/ 0 w 30"/>
                <a:gd name="T39" fmla="*/ 6 h 24"/>
                <a:gd name="T40" fmla="*/ 0 w 30"/>
                <a:gd name="T41" fmla="*/ 24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0" y="24"/>
                  </a:moveTo>
                  <a:lnTo>
                    <a:pt x="0" y="24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8" y="24"/>
                  </a:lnTo>
                  <a:lnTo>
                    <a:pt x="24" y="18"/>
                  </a:lnTo>
                  <a:lnTo>
                    <a:pt x="24" y="12"/>
                  </a:lnTo>
                  <a:lnTo>
                    <a:pt x="30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94" name="Freeform 195">
              <a:extLst>
                <a:ext uri="{FF2B5EF4-FFF2-40B4-BE49-F238E27FC236}">
                  <a16:creationId xmlns:a16="http://schemas.microsoft.com/office/drawing/2014/main" id="{8538F11A-3999-8DF3-2430-F222B83D8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2892"/>
              <a:ext cx="30" cy="24"/>
            </a:xfrm>
            <a:custGeom>
              <a:avLst/>
              <a:gdLst>
                <a:gd name="T0" fmla="*/ 0 w 30"/>
                <a:gd name="T1" fmla="*/ 0 h 24"/>
                <a:gd name="T2" fmla="*/ 0 w 30"/>
                <a:gd name="T3" fmla="*/ 0 h 24"/>
                <a:gd name="T4" fmla="*/ 6 w 30"/>
                <a:gd name="T5" fmla="*/ 6 h 24"/>
                <a:gd name="T6" fmla="*/ 6 w 30"/>
                <a:gd name="T7" fmla="*/ 6 h 24"/>
                <a:gd name="T8" fmla="*/ 6 w 30"/>
                <a:gd name="T9" fmla="*/ 12 h 24"/>
                <a:gd name="T10" fmla="*/ 12 w 30"/>
                <a:gd name="T11" fmla="*/ 18 h 24"/>
                <a:gd name="T12" fmla="*/ 18 w 30"/>
                <a:gd name="T13" fmla="*/ 24 h 24"/>
                <a:gd name="T14" fmla="*/ 18 w 30"/>
                <a:gd name="T15" fmla="*/ 24 h 24"/>
                <a:gd name="T16" fmla="*/ 24 w 30"/>
                <a:gd name="T17" fmla="*/ 24 h 24"/>
                <a:gd name="T18" fmla="*/ 30 w 30"/>
                <a:gd name="T19" fmla="*/ 24 h 24"/>
                <a:gd name="T20" fmla="*/ 30 w 30"/>
                <a:gd name="T21" fmla="*/ 6 h 24"/>
                <a:gd name="T22" fmla="*/ 30 w 30"/>
                <a:gd name="T23" fmla="*/ 6 h 24"/>
                <a:gd name="T24" fmla="*/ 24 w 30"/>
                <a:gd name="T25" fmla="*/ 6 h 24"/>
                <a:gd name="T26" fmla="*/ 24 w 30"/>
                <a:gd name="T27" fmla="*/ 6 h 24"/>
                <a:gd name="T28" fmla="*/ 24 w 30"/>
                <a:gd name="T29" fmla="*/ 6 h 24"/>
                <a:gd name="T30" fmla="*/ 24 w 30"/>
                <a:gd name="T31" fmla="*/ 6 h 24"/>
                <a:gd name="T32" fmla="*/ 18 w 30"/>
                <a:gd name="T33" fmla="*/ 0 h 24"/>
                <a:gd name="T34" fmla="*/ 18 w 30"/>
                <a:gd name="T35" fmla="*/ 0 h 24"/>
                <a:gd name="T36" fmla="*/ 18 w 30"/>
                <a:gd name="T37" fmla="*/ 0 h 24"/>
                <a:gd name="T38" fmla="*/ 18 w 30"/>
                <a:gd name="T39" fmla="*/ 0 h 24"/>
                <a:gd name="T40" fmla="*/ 0 w 30"/>
                <a:gd name="T41" fmla="*/ 0 h 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24"/>
                <a:gd name="T65" fmla="*/ 30 w 30"/>
                <a:gd name="T66" fmla="*/ 24 h 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24">
                  <a:moveTo>
                    <a:pt x="0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12"/>
                  </a:lnTo>
                  <a:lnTo>
                    <a:pt x="12" y="18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95" name="Freeform 196">
              <a:extLst>
                <a:ext uri="{FF2B5EF4-FFF2-40B4-BE49-F238E27FC236}">
                  <a16:creationId xmlns:a16="http://schemas.microsoft.com/office/drawing/2014/main" id="{C6D12818-1AC3-5BF3-B82A-890B95285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" y="2862"/>
              <a:ext cx="30" cy="30"/>
            </a:xfrm>
            <a:custGeom>
              <a:avLst/>
              <a:gdLst>
                <a:gd name="T0" fmla="*/ 30 w 30"/>
                <a:gd name="T1" fmla="*/ 0 h 30"/>
                <a:gd name="T2" fmla="*/ 30 w 30"/>
                <a:gd name="T3" fmla="*/ 0 h 30"/>
                <a:gd name="T4" fmla="*/ 24 w 30"/>
                <a:gd name="T5" fmla="*/ 0 h 30"/>
                <a:gd name="T6" fmla="*/ 18 w 30"/>
                <a:gd name="T7" fmla="*/ 0 h 30"/>
                <a:gd name="T8" fmla="*/ 18 w 30"/>
                <a:gd name="T9" fmla="*/ 6 h 30"/>
                <a:gd name="T10" fmla="*/ 12 w 30"/>
                <a:gd name="T11" fmla="*/ 6 h 30"/>
                <a:gd name="T12" fmla="*/ 6 w 30"/>
                <a:gd name="T13" fmla="*/ 12 h 30"/>
                <a:gd name="T14" fmla="*/ 6 w 30"/>
                <a:gd name="T15" fmla="*/ 18 h 30"/>
                <a:gd name="T16" fmla="*/ 6 w 30"/>
                <a:gd name="T17" fmla="*/ 24 h 30"/>
                <a:gd name="T18" fmla="*/ 0 w 30"/>
                <a:gd name="T19" fmla="*/ 30 h 30"/>
                <a:gd name="T20" fmla="*/ 18 w 30"/>
                <a:gd name="T21" fmla="*/ 30 h 30"/>
                <a:gd name="T22" fmla="*/ 18 w 30"/>
                <a:gd name="T23" fmla="*/ 24 h 30"/>
                <a:gd name="T24" fmla="*/ 18 w 30"/>
                <a:gd name="T25" fmla="*/ 24 h 30"/>
                <a:gd name="T26" fmla="*/ 24 w 30"/>
                <a:gd name="T27" fmla="*/ 24 h 30"/>
                <a:gd name="T28" fmla="*/ 24 w 30"/>
                <a:gd name="T29" fmla="*/ 18 h 30"/>
                <a:gd name="T30" fmla="*/ 24 w 30"/>
                <a:gd name="T31" fmla="*/ 18 h 30"/>
                <a:gd name="T32" fmla="*/ 24 w 30"/>
                <a:gd name="T33" fmla="*/ 18 h 30"/>
                <a:gd name="T34" fmla="*/ 30 w 30"/>
                <a:gd name="T35" fmla="*/ 18 h 30"/>
                <a:gd name="T36" fmla="*/ 30 w 30"/>
                <a:gd name="T37" fmla="*/ 18 h 30"/>
                <a:gd name="T38" fmla="*/ 30 w 30"/>
                <a:gd name="T39" fmla="*/ 18 h 30"/>
                <a:gd name="T40" fmla="*/ 30 w 30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0"/>
                <a:gd name="T65" fmla="*/ 30 w 30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0">
                  <a:moveTo>
                    <a:pt x="30" y="0"/>
                  </a:moveTo>
                  <a:lnTo>
                    <a:pt x="30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6" y="18"/>
                  </a:lnTo>
                  <a:lnTo>
                    <a:pt x="6" y="24"/>
                  </a:lnTo>
                  <a:lnTo>
                    <a:pt x="0" y="30"/>
                  </a:lnTo>
                  <a:lnTo>
                    <a:pt x="18" y="30"/>
                  </a:lnTo>
                  <a:lnTo>
                    <a:pt x="18" y="24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3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8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477" name="Text Box 213">
            <a:extLst>
              <a:ext uri="{FF2B5EF4-FFF2-40B4-BE49-F238E27FC236}">
                <a16:creationId xmlns:a16="http://schemas.microsoft.com/office/drawing/2014/main" id="{85C46DD7-287A-1BFA-F7A0-113B2CA75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0" y="4649788"/>
            <a:ext cx="219075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66"/>
                </a:solidFill>
                <a:latin typeface="Times New Roman" panose="02020603050405020304" pitchFamily="18" charset="0"/>
              </a:rPr>
              <a:t>Critae</a:t>
            </a:r>
            <a:r>
              <a:rPr lang="en-GB" altLang="en-US" sz="1800" b="1">
                <a:solidFill>
                  <a:srgbClr val="A50021"/>
                </a:solidFill>
                <a:latin typeface="Times New Roman" panose="02020603050405020304" pitchFamily="18" charset="0"/>
              </a:rPr>
              <a:t> </a:t>
            </a:r>
            <a:r>
              <a:rPr lang="en-GB" altLang="en-US" sz="2000" b="1">
                <a:solidFill>
                  <a:srgbClr val="A50021"/>
                </a:solidFill>
                <a:latin typeface="Times New Roman" panose="02020603050405020304" pitchFamily="18" charset="0"/>
              </a:rPr>
              <a:t>increase the surface area for the attachment of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A50021"/>
                </a:solidFill>
                <a:latin typeface="Times New Roman" panose="02020603050405020304" pitchFamily="18" charset="0"/>
              </a:rPr>
              <a:t>enzymes involved in aerobic respiration</a:t>
            </a:r>
          </a:p>
        </p:txBody>
      </p:sp>
      <p:grpSp>
        <p:nvGrpSpPr>
          <p:cNvPr id="8" name="Group 220">
            <a:extLst>
              <a:ext uri="{FF2B5EF4-FFF2-40B4-BE49-F238E27FC236}">
                <a16:creationId xmlns:a16="http://schemas.microsoft.com/office/drawing/2014/main" id="{8D214458-6D17-51B6-2A77-6F2A46291A3D}"/>
              </a:ext>
            </a:extLst>
          </p:cNvPr>
          <p:cNvGrpSpPr>
            <a:grpSpLocks/>
          </p:cNvGrpSpPr>
          <p:nvPr/>
        </p:nvGrpSpPr>
        <p:grpSpPr bwMode="auto">
          <a:xfrm>
            <a:off x="147638" y="4648200"/>
            <a:ext cx="2635250" cy="1397000"/>
            <a:chOff x="93" y="2928"/>
            <a:chExt cx="1660" cy="880"/>
          </a:xfrm>
        </p:grpSpPr>
        <p:sp>
          <p:nvSpPr>
            <p:cNvPr id="8203" name="Text Box 201">
              <a:extLst>
                <a:ext uri="{FF2B5EF4-FFF2-40B4-BE49-F238E27FC236}">
                  <a16:creationId xmlns:a16="http://schemas.microsoft.com/office/drawing/2014/main" id="{5A1BFC01-6B56-CEAB-74EF-58E39D8EC7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" y="3174"/>
              <a:ext cx="1660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Fluid </a:t>
              </a:r>
              <a:r>
                <a:rPr lang="en-GB" altLang="en-US" sz="2000" b="1">
                  <a:solidFill>
                    <a:srgbClr val="000066"/>
                  </a:solidFill>
                  <a:latin typeface="Times New Roman" panose="02020603050405020304" pitchFamily="18" charset="0"/>
                </a:rPr>
                <a:t>matrix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Contain enzymes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involved in respiration</a:t>
              </a:r>
              <a:endParaRPr lang="en-GB" altLang="en-US" sz="2400">
                <a:solidFill>
                  <a:srgbClr val="A5002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04" name="Line 217">
              <a:extLst>
                <a:ext uri="{FF2B5EF4-FFF2-40B4-BE49-F238E27FC236}">
                  <a16:creationId xmlns:a16="http://schemas.microsoft.com/office/drawing/2014/main" id="{673BDD84-52D3-A609-D85E-D7398877CA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0" y="2928"/>
              <a:ext cx="0" cy="38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9" dur="500"/>
                                        <p:tgtEl>
                                          <p:spTgt spid="11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>
            <a:extLst>
              <a:ext uri="{FF2B5EF4-FFF2-40B4-BE49-F238E27FC236}">
                <a16:creationId xmlns:a16="http://schemas.microsoft.com/office/drawing/2014/main" id="{4D5FC072-9FD5-E210-2AF2-957EFD0F7E24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0"/>
            <a:ext cx="8294687" cy="5248275"/>
            <a:chOff x="267" y="0"/>
            <a:chExt cx="5225" cy="3306"/>
          </a:xfrm>
        </p:grpSpPr>
        <p:pic>
          <p:nvPicPr>
            <p:cNvPr id="9226" name="Picture 16">
              <a:extLst>
                <a:ext uri="{FF2B5EF4-FFF2-40B4-BE49-F238E27FC236}">
                  <a16:creationId xmlns:a16="http://schemas.microsoft.com/office/drawing/2014/main" id="{18AC7C05-AAF9-0820-076C-EF05DAA732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" y="624"/>
              <a:ext cx="5225" cy="2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7" name="Text Box 6">
              <a:extLst>
                <a:ext uri="{FF2B5EF4-FFF2-40B4-BE49-F238E27FC236}">
                  <a16:creationId xmlns:a16="http://schemas.microsoft.com/office/drawing/2014/main" id="{2C263CB7-7D0F-AD57-ACCA-EA890FB299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6" y="0"/>
              <a:ext cx="2708" cy="4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ELECTRON MICROGRAPH OF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ROUGH ENDOPLASMIC RETICULUM</a:t>
              </a:r>
            </a:p>
          </p:txBody>
        </p:sp>
      </p:grpSp>
      <p:grpSp>
        <p:nvGrpSpPr>
          <p:cNvPr id="3" name="Group 19">
            <a:extLst>
              <a:ext uri="{FF2B5EF4-FFF2-40B4-BE49-F238E27FC236}">
                <a16:creationId xmlns:a16="http://schemas.microsoft.com/office/drawing/2014/main" id="{E280D2B2-4B42-158B-4B1B-01CC27C0DCCB}"/>
              </a:ext>
            </a:extLst>
          </p:cNvPr>
          <p:cNvGrpSpPr>
            <a:grpSpLocks/>
          </p:cNvGrpSpPr>
          <p:nvPr/>
        </p:nvGrpSpPr>
        <p:grpSpPr bwMode="auto">
          <a:xfrm>
            <a:off x="466725" y="3371850"/>
            <a:ext cx="2655888" cy="2613025"/>
            <a:chOff x="294" y="2124"/>
            <a:chExt cx="1673" cy="1646"/>
          </a:xfrm>
        </p:grpSpPr>
        <p:sp>
          <p:nvSpPr>
            <p:cNvPr id="9224" name="Text Box 8">
              <a:extLst>
                <a:ext uri="{FF2B5EF4-FFF2-40B4-BE49-F238E27FC236}">
                  <a16:creationId xmlns:a16="http://schemas.microsoft.com/office/drawing/2014/main" id="{77C4831B-1671-D105-23FF-3CBF27878D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" y="3328"/>
              <a:ext cx="1673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cavity of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endoplasmic reticulum</a:t>
              </a:r>
            </a:p>
          </p:txBody>
        </p:sp>
        <p:sp>
          <p:nvSpPr>
            <p:cNvPr id="9225" name="Line 11">
              <a:extLst>
                <a:ext uri="{FF2B5EF4-FFF2-40B4-BE49-F238E27FC236}">
                  <a16:creationId xmlns:a16="http://schemas.microsoft.com/office/drawing/2014/main" id="{21D88662-C9D0-4B36-2FF0-35D6ED62DC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13" y="2124"/>
              <a:ext cx="720" cy="124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18">
            <a:extLst>
              <a:ext uri="{FF2B5EF4-FFF2-40B4-BE49-F238E27FC236}">
                <a16:creationId xmlns:a16="http://schemas.microsoft.com/office/drawing/2014/main" id="{5AD574F2-E547-95AF-1FAA-BD260269ED37}"/>
              </a:ext>
            </a:extLst>
          </p:cNvPr>
          <p:cNvGrpSpPr>
            <a:grpSpLocks/>
          </p:cNvGrpSpPr>
          <p:nvPr/>
        </p:nvGrpSpPr>
        <p:grpSpPr bwMode="auto">
          <a:xfrm>
            <a:off x="3168650" y="3497263"/>
            <a:ext cx="1295400" cy="2482850"/>
            <a:chOff x="2010" y="2203"/>
            <a:chExt cx="816" cy="1564"/>
          </a:xfrm>
        </p:grpSpPr>
        <p:sp>
          <p:nvSpPr>
            <p:cNvPr id="9221" name="Text Box 9">
              <a:extLst>
                <a:ext uri="{FF2B5EF4-FFF2-40B4-BE49-F238E27FC236}">
                  <a16:creationId xmlns:a16="http://schemas.microsoft.com/office/drawing/2014/main" id="{0B82BCFE-A310-A660-E0A4-1C130AA82E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8" y="3517"/>
              <a:ext cx="80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ribosomes</a:t>
              </a:r>
            </a:p>
          </p:txBody>
        </p:sp>
        <p:sp>
          <p:nvSpPr>
            <p:cNvPr id="9222" name="Line 12">
              <a:extLst>
                <a:ext uri="{FF2B5EF4-FFF2-40B4-BE49-F238E27FC236}">
                  <a16:creationId xmlns:a16="http://schemas.microsoft.com/office/drawing/2014/main" id="{11B20F62-1990-FE57-E8CE-5FF9F7B9DA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010" y="2203"/>
              <a:ext cx="520" cy="1345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3" name="Line 13">
              <a:extLst>
                <a:ext uri="{FF2B5EF4-FFF2-40B4-BE49-F238E27FC236}">
                  <a16:creationId xmlns:a16="http://schemas.microsoft.com/office/drawing/2014/main" id="{1E8C441C-64F7-EF11-28DF-30876EF378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40" y="2262"/>
              <a:ext cx="0" cy="1265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7B1AB846-F923-F3AD-674F-2543F21A9955}"/>
              </a:ext>
            </a:extLst>
          </p:cNvPr>
          <p:cNvGrpSpPr>
            <a:grpSpLocks/>
          </p:cNvGrpSpPr>
          <p:nvPr/>
        </p:nvGrpSpPr>
        <p:grpSpPr bwMode="auto">
          <a:xfrm>
            <a:off x="1368425" y="0"/>
            <a:ext cx="6407150" cy="5921375"/>
            <a:chOff x="862" y="0"/>
            <a:chExt cx="4036" cy="3730"/>
          </a:xfrm>
        </p:grpSpPr>
        <p:pic>
          <p:nvPicPr>
            <p:cNvPr id="10250" name="Picture 2" descr="C:\My Documents\My Pictures\arttoday\golgisussex.jpg">
              <a:extLst>
                <a:ext uri="{FF2B5EF4-FFF2-40B4-BE49-F238E27FC236}">
                  <a16:creationId xmlns:a16="http://schemas.microsoft.com/office/drawing/2014/main" id="{FC1A56B8-28DA-3C97-7BC1-8306277F8D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" y="434"/>
              <a:ext cx="4036" cy="3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1" name="Text Box 5">
              <a:extLst>
                <a:ext uri="{FF2B5EF4-FFF2-40B4-BE49-F238E27FC236}">
                  <a16:creationId xmlns:a16="http://schemas.microsoft.com/office/drawing/2014/main" id="{34283FB5-2C87-8A99-7793-DE23A950B7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4" y="0"/>
              <a:ext cx="1992" cy="40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ELECTRON MICROGRAPH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OF GOLGI APPARATUS</a:t>
              </a:r>
            </a:p>
          </p:txBody>
        </p:sp>
      </p:grpSp>
      <p:grpSp>
        <p:nvGrpSpPr>
          <p:cNvPr id="4" name="Group 13">
            <a:extLst>
              <a:ext uri="{FF2B5EF4-FFF2-40B4-BE49-F238E27FC236}">
                <a16:creationId xmlns:a16="http://schemas.microsoft.com/office/drawing/2014/main" id="{1AA85DF6-4BDD-5B3B-1DA3-A857022678A8}"/>
              </a:ext>
            </a:extLst>
          </p:cNvPr>
          <p:cNvGrpSpPr>
            <a:grpSpLocks/>
          </p:cNvGrpSpPr>
          <p:nvPr/>
        </p:nvGrpSpPr>
        <p:grpSpPr bwMode="auto">
          <a:xfrm>
            <a:off x="3589338" y="636588"/>
            <a:ext cx="1327150" cy="2141537"/>
            <a:chOff x="2261" y="401"/>
            <a:chExt cx="836" cy="1349"/>
          </a:xfrm>
        </p:grpSpPr>
        <p:sp>
          <p:nvSpPr>
            <p:cNvPr id="10248" name="Text Box 7">
              <a:extLst>
                <a:ext uri="{FF2B5EF4-FFF2-40B4-BE49-F238E27FC236}">
                  <a16:creationId xmlns:a16="http://schemas.microsoft.com/office/drawing/2014/main" id="{28667F60-BEA2-D010-9410-DC7773A4C3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1" y="401"/>
              <a:ext cx="8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stacked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membranes</a:t>
              </a:r>
            </a:p>
          </p:txBody>
        </p:sp>
        <p:sp>
          <p:nvSpPr>
            <p:cNvPr id="10249" name="Line 10">
              <a:extLst>
                <a:ext uri="{FF2B5EF4-FFF2-40B4-BE49-F238E27FC236}">
                  <a16:creationId xmlns:a16="http://schemas.microsoft.com/office/drawing/2014/main" id="{314D44C1-B2B2-26C6-5EE8-25CDAE6552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8" y="733"/>
              <a:ext cx="0" cy="1017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3BF8C416-92C9-E5D5-D761-68D20F36A316}"/>
              </a:ext>
            </a:extLst>
          </p:cNvPr>
          <p:cNvGrpSpPr>
            <a:grpSpLocks/>
          </p:cNvGrpSpPr>
          <p:nvPr/>
        </p:nvGrpSpPr>
        <p:grpSpPr bwMode="auto">
          <a:xfrm>
            <a:off x="6326188" y="2251075"/>
            <a:ext cx="2462212" cy="693738"/>
            <a:chOff x="3985" y="1418"/>
            <a:chExt cx="1551" cy="437"/>
          </a:xfrm>
        </p:grpSpPr>
        <p:sp>
          <p:nvSpPr>
            <p:cNvPr id="10245" name="Text Box 9">
              <a:extLst>
                <a:ext uri="{FF2B5EF4-FFF2-40B4-BE49-F238E27FC236}">
                  <a16:creationId xmlns:a16="http://schemas.microsoft.com/office/drawing/2014/main" id="{234B5519-DBA2-C73D-E3FE-B3DFE860B2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4" y="1418"/>
              <a:ext cx="57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Golgi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solidFill>
                    <a:srgbClr val="A50021"/>
                  </a:solidFill>
                  <a:latin typeface="Times New Roman" panose="02020603050405020304" pitchFamily="18" charset="0"/>
                </a:rPr>
                <a:t>vesicles</a:t>
              </a:r>
            </a:p>
          </p:txBody>
        </p:sp>
        <p:sp>
          <p:nvSpPr>
            <p:cNvPr id="10246" name="Line 11">
              <a:extLst>
                <a:ext uri="{FF2B5EF4-FFF2-40B4-BE49-F238E27FC236}">
                  <a16:creationId xmlns:a16="http://schemas.microsoft.com/office/drawing/2014/main" id="{47CEE01B-94D6-5A04-74F0-7829EB82E6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92" y="1615"/>
              <a:ext cx="1115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47" name="Line 12">
              <a:extLst>
                <a:ext uri="{FF2B5EF4-FFF2-40B4-BE49-F238E27FC236}">
                  <a16:creationId xmlns:a16="http://schemas.microsoft.com/office/drawing/2014/main" id="{07398C7D-4671-ACA4-7C66-DB8872B89D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85" y="1631"/>
              <a:ext cx="1122" cy="22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245</Words>
  <Application>Microsoft Office PowerPoint</Application>
  <PresentationFormat>On-screen Show (4:3)</PresentationFormat>
  <Paragraphs>68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Aptos</vt:lpstr>
      <vt:lpstr>Times New Roman</vt:lpstr>
      <vt:lpstr>ArialMT</vt:lpstr>
      <vt:lpstr>Verdana</vt:lpstr>
      <vt:lpstr>Default Design</vt:lpstr>
      <vt:lpstr>CorelDRAW 10.0 Graphic</vt:lpstr>
      <vt:lpstr>Microsoft Photo Editor 3.0 Photo</vt:lpstr>
      <vt:lpstr>CorelDRAW 8.0 Graphic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Biotutoring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</dc:creator>
  <cp:lastModifiedBy>Farooq Ahmad</cp:lastModifiedBy>
  <cp:revision>43</cp:revision>
  <dcterms:created xsi:type="dcterms:W3CDTF">2020-10-27T14:17:08Z</dcterms:created>
  <dcterms:modified xsi:type="dcterms:W3CDTF">2026-01-20T10:14:19Z</dcterms:modified>
</cp:coreProperties>
</file>