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ctiveX/activeX1.xml" ContentType="application/vnd.ms-office.activeX+xml"/>
  <Override PartName="/ppt/activeX/activeX1.bin" ContentType="application/vnd.ms-office.activeX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61" r:id="rId2"/>
    <p:sldId id="306" r:id="rId3"/>
    <p:sldId id="314" r:id="rId4"/>
    <p:sldId id="317" r:id="rId5"/>
    <p:sldId id="318" r:id="rId6"/>
    <p:sldId id="325" r:id="rId7"/>
    <p:sldId id="327" r:id="rId8"/>
    <p:sldId id="316" r:id="rId9"/>
    <p:sldId id="329" r:id="rId10"/>
    <p:sldId id="263" r:id="rId11"/>
    <p:sldId id="307" r:id="rId12"/>
    <p:sldId id="319" r:id="rId13"/>
    <p:sldId id="332" r:id="rId14"/>
    <p:sldId id="322" r:id="rId15"/>
    <p:sldId id="320" r:id="rId16"/>
    <p:sldId id="257" r:id="rId17"/>
    <p:sldId id="330" r:id="rId18"/>
    <p:sldId id="266" r:id="rId19"/>
    <p:sldId id="331" r:id="rId20"/>
    <p:sldId id="267" r:id="rId21"/>
    <p:sldId id="276" r:id="rId22"/>
    <p:sldId id="277" r:id="rId23"/>
    <p:sldId id="278" r:id="rId24"/>
    <p:sldId id="279" r:id="rId25"/>
    <p:sldId id="268" r:id="rId26"/>
    <p:sldId id="280" r:id="rId27"/>
    <p:sldId id="281" r:id="rId28"/>
    <p:sldId id="282" r:id="rId29"/>
    <p:sldId id="270" r:id="rId30"/>
    <p:sldId id="271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308" r:id="rId40"/>
    <p:sldId id="311" r:id="rId41"/>
    <p:sldId id="312" r:id="rId42"/>
    <p:sldId id="313" r:id="rId43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E8FD"/>
    <a:srgbClr val="BAC5D6"/>
    <a:srgbClr val="FFFF00"/>
    <a:srgbClr val="FFFFCC"/>
    <a:srgbClr val="000066"/>
    <a:srgbClr val="3333CC"/>
    <a:srgbClr val="3366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6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883278-BC78-06A0-A933-E23E929C9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A100DF-A014-7C5A-EBBB-4918F5E596A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3C0D08F-5F03-4E6C-B3DB-8ECA5294BB3E}" type="datetimeFigureOut">
              <a:rPr lang="en-GB"/>
              <a:pPr>
                <a:defRPr/>
              </a:pPr>
              <a:t>15/02/2026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0773B3B-BF9D-3BDE-B2FE-23A4689246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3C4FB98-A5D6-A2FC-0BE3-2A16EEED8C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A65962-1E3E-E22D-8C8B-5DBF2531FB4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DDC7CD-1DFB-1413-20DE-EAE0F4AF50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6B3EBC5-A92B-41CE-9508-B38135A509E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2FFC2618-E952-1050-6FF1-4F4573B361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709FAD2B-C10C-9B55-AC57-C725805D2B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84816F87-3311-F446-0F37-FF0317309F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7916289-5AE0-4C6F-99BC-B21A69A7B270}" type="slidenum">
              <a:rPr lang="en-GB" altLang="en-US" sz="1200" smtClean="0"/>
              <a:pPr/>
              <a:t>5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167F1E38-91F1-6F12-6E8A-BC55805AD4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7AC0CE50-20B9-3509-D492-B2823EAF7F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978F3ED3-839A-0275-61F7-97B04BA341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42971C9-559A-4A20-802D-588290BF77A7}" type="slidenum">
              <a:rPr lang="en-GB" altLang="en-US" sz="1200" smtClean="0"/>
              <a:pPr/>
              <a:t>9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422FA905-E6CD-4C36-F11F-29ACEF4B50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CD963334-E4B8-B15B-13FA-8B7B109E17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0D6A4C9C-DE5D-8E92-0A02-DCD25D3A19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E00651A-B24C-4B11-A26F-4C16F19471AA}" type="slidenum">
              <a:rPr lang="en-GB" altLang="en-US" sz="1200" smtClean="0"/>
              <a:pPr/>
              <a:t>14</a:t>
            </a:fld>
            <a:endParaRPr lang="en-GB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D07D36-A085-FFDA-BC21-7F91D692AD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104981-0FCD-1235-0112-BAE5C0DEC5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41E36A-CBB7-FDFB-61F3-070576ED12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47ACB-BFDD-4B20-B996-0A753A5F2CA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21883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64806D-C008-22E0-5283-BADA31607F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EF2F1E4-4986-417A-CD8D-DD5DAEE7F4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6D75C8-A963-652C-DC0C-7462C149E3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6510E-4774-4290-986D-853F9B94C41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142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49930F-722B-4D3C-83D3-5795C45E76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7A87C0-3D98-4FC9-61C3-D4586A9361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366DFD-0BF6-7B7A-8CB9-0C71080C1A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F3D3E-73F3-47F2-BDE5-BB11C2763F2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25023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C52254-2266-81AE-1248-01F9358076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522043-D6ED-B2C6-6A6E-263B3366E9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B12703-0A8B-10BE-E942-3A2927D069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F6EEF-88C9-4770-81F5-C2CCBFBE3EC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95847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7DF7B35-1FAF-C7BF-38D3-3F5B582EE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E3F3340-A4A8-CA51-C939-A428CD8509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00B7B9C-C249-04EC-3713-A300F825F4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B1FCB-157E-491F-B39F-1C5B60ECCDA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23842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B24A742-2DC7-F6D4-92F0-C83613EFBE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972264E-93A4-B914-5107-3392B63EB2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B73699E-DF04-E95C-B179-DE822C8532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5EFDF-F6CD-4F2D-8E84-ADA0F70B22D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5663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C7F55A1-1AD1-A218-C828-763E87DD5F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7FC66FB-16BA-AC65-1C19-C1026E3E79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D0C5022-E5F6-1EDF-221E-61AD24C34D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57EF1-39CC-4546-B93A-8D0B4F56174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05425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FB3A6C-7EF9-F40A-10DC-73BC408936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D01788-1296-7F1E-ED71-2FDB6393EE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F7B47E-89DE-F4F8-18A5-4068D83356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B2003-C5EE-4FB2-BD3B-A7949070568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65170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333885-1DB2-05C9-701F-BAE215E612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56B298-9925-9625-367A-45A6252CAA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96DBDB-6259-8197-B5E1-1874161EE6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F0350-120B-4487-82B1-3C8D85A48CB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37977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C72DA2-2821-CDBD-A32D-F328AC1ACE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19BE3F-C0D8-21A4-E7DB-CBA22F7B31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A5E6E39-4C8B-6EFC-2918-75E691A90F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2C212-CC5A-4DBC-876F-BB7D6AA1D5A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648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7F28BC2-4868-EE4A-1CCF-79EEB84EBD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205F62-4440-8993-BE56-103ED413CA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2CA506-A728-A30D-ED31-0E72D901A0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FC41E2-EF64-4540-8748-5333DF02CCB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22262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7A37FDA-736D-E956-9841-ECF6D1BEE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DDBEB42-C773-6673-9C70-796B14EA8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0D8D85B-BE5C-3920-E838-1586B2743AB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B4716F7-1E4D-88B6-07C0-E13ACC25CA7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EFC8190-22CF-1E20-40DC-E12117F8BA8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B6CBCC4C-E018-49E4-B12E-20C4FE41B6F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control" Target="../activeX/activeX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4.bin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11.bin"/><Relationship Id="rId17" Type="http://schemas.openxmlformats.org/officeDocument/2006/relationships/oleObject" Target="../embeddings/oleObject15.bin"/><Relationship Id="rId2" Type="http://schemas.openxmlformats.org/officeDocument/2006/relationships/image" Target="../media/image3.wmf"/><Relationship Id="rId16" Type="http://schemas.openxmlformats.org/officeDocument/2006/relationships/oleObject" Target="../embeddings/oleObject1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3.bin"/><Relationship Id="rId10" Type="http://schemas.openxmlformats.org/officeDocument/2006/relationships/oleObject" Target="../embeddings/oleObject9.bin"/><Relationship Id="rId4" Type="http://schemas.openxmlformats.org/officeDocument/2006/relationships/image" Target="../media/image22.wmf"/><Relationship Id="rId9" Type="http://schemas.openxmlformats.org/officeDocument/2006/relationships/oleObject" Target="../embeddings/oleObject8.bin"/><Relationship Id="rId14" Type="http://schemas.openxmlformats.org/officeDocument/2006/relationships/image" Target="../media/image2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oleObject" Target="../embeddings/oleObject26.bin"/><Relationship Id="rId18" Type="http://schemas.openxmlformats.org/officeDocument/2006/relationships/oleObject" Target="../embeddings/oleObject31.bin"/><Relationship Id="rId3" Type="http://schemas.openxmlformats.org/officeDocument/2006/relationships/image" Target="../media/image32.wmf"/><Relationship Id="rId21" Type="http://schemas.openxmlformats.org/officeDocument/2006/relationships/oleObject" Target="../embeddings/oleObject33.bin"/><Relationship Id="rId7" Type="http://schemas.openxmlformats.org/officeDocument/2006/relationships/oleObject" Target="../embeddings/oleObject20.bin"/><Relationship Id="rId12" Type="http://schemas.openxmlformats.org/officeDocument/2006/relationships/oleObject" Target="../embeddings/oleObject25.bin"/><Relationship Id="rId17" Type="http://schemas.openxmlformats.org/officeDocument/2006/relationships/oleObject" Target="../embeddings/oleObject30.bin"/><Relationship Id="rId2" Type="http://schemas.openxmlformats.org/officeDocument/2006/relationships/oleObject" Target="../embeddings/oleObject16.bin"/><Relationship Id="rId16" Type="http://schemas.openxmlformats.org/officeDocument/2006/relationships/oleObject" Target="../embeddings/oleObject29.bin"/><Relationship Id="rId20" Type="http://schemas.openxmlformats.org/officeDocument/2006/relationships/image" Target="../media/image33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4.bin"/><Relationship Id="rId24" Type="http://schemas.openxmlformats.org/officeDocument/2006/relationships/image" Target="../media/image35.wmf"/><Relationship Id="rId5" Type="http://schemas.openxmlformats.org/officeDocument/2006/relationships/oleObject" Target="../embeddings/oleObject18.bin"/><Relationship Id="rId15" Type="http://schemas.openxmlformats.org/officeDocument/2006/relationships/oleObject" Target="../embeddings/oleObject28.bin"/><Relationship Id="rId23" Type="http://schemas.openxmlformats.org/officeDocument/2006/relationships/oleObject" Target="../embeddings/oleObject34.bin"/><Relationship Id="rId10" Type="http://schemas.openxmlformats.org/officeDocument/2006/relationships/oleObject" Target="../embeddings/oleObject23.bin"/><Relationship Id="rId19" Type="http://schemas.openxmlformats.org/officeDocument/2006/relationships/oleObject" Target="../embeddings/oleObject32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Relationship Id="rId14" Type="http://schemas.openxmlformats.org/officeDocument/2006/relationships/oleObject" Target="../embeddings/oleObject27.bin"/><Relationship Id="rId22" Type="http://schemas.openxmlformats.org/officeDocument/2006/relationships/image" Target="../media/image34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7" Type="http://schemas.openxmlformats.org/officeDocument/2006/relationships/image" Target="../media/image35.wmf"/><Relationship Id="rId2" Type="http://schemas.openxmlformats.org/officeDocument/2006/relationships/oleObject" Target="../embeddings/oleObject3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36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7" Type="http://schemas.openxmlformats.org/officeDocument/2006/relationships/image" Target="../media/image35.wmf"/><Relationship Id="rId2" Type="http://schemas.openxmlformats.org/officeDocument/2006/relationships/oleObject" Target="../embeddings/oleObject3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3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7" Type="http://schemas.openxmlformats.org/officeDocument/2006/relationships/image" Target="../media/image35.w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40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oleObject" Target="../embeddings/oleObject48.bin"/><Relationship Id="rId3" Type="http://schemas.openxmlformats.org/officeDocument/2006/relationships/image" Target="../media/image33.wmf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47.bin"/><Relationship Id="rId2" Type="http://schemas.openxmlformats.org/officeDocument/2006/relationships/oleObject" Target="../embeddings/oleObject41.bin"/><Relationship Id="rId16" Type="http://schemas.openxmlformats.org/officeDocument/2006/relationships/image" Target="../media/image35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3.bin"/><Relationship Id="rId11" Type="http://schemas.openxmlformats.org/officeDocument/2006/relationships/oleObject" Target="../embeddings/oleObject46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34.bin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41.wmf"/><Relationship Id="rId14" Type="http://schemas.openxmlformats.org/officeDocument/2006/relationships/oleObject" Target="../embeddings/oleObject49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13" Type="http://schemas.openxmlformats.org/officeDocument/2006/relationships/oleObject" Target="../embeddings/oleObject57.bin"/><Relationship Id="rId3" Type="http://schemas.openxmlformats.org/officeDocument/2006/relationships/image" Target="../media/image33.wmf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56.bin"/><Relationship Id="rId2" Type="http://schemas.openxmlformats.org/officeDocument/2006/relationships/oleObject" Target="../embeddings/oleObject50.bin"/><Relationship Id="rId16" Type="http://schemas.openxmlformats.org/officeDocument/2006/relationships/image" Target="../media/image35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2.bin"/><Relationship Id="rId11" Type="http://schemas.openxmlformats.org/officeDocument/2006/relationships/oleObject" Target="../embeddings/oleObject55.bin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34.bin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51.bin"/><Relationship Id="rId9" Type="http://schemas.openxmlformats.org/officeDocument/2006/relationships/image" Target="../media/image40.wmf"/><Relationship Id="rId14" Type="http://schemas.openxmlformats.org/officeDocument/2006/relationships/oleObject" Target="../embeddings/oleObject58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image" Target="../media/image33.wmf"/><Relationship Id="rId7" Type="http://schemas.openxmlformats.org/officeDocument/2006/relationships/image" Target="../media/image41.wmf"/><Relationship Id="rId2" Type="http://schemas.openxmlformats.org/officeDocument/2006/relationships/oleObject" Target="../embeddings/oleObject5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1.bin"/><Relationship Id="rId11" Type="http://schemas.openxmlformats.org/officeDocument/2006/relationships/image" Target="../media/image35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60.bin"/><Relationship Id="rId9" Type="http://schemas.openxmlformats.org/officeDocument/2006/relationships/image" Target="../media/image42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3" Type="http://schemas.openxmlformats.org/officeDocument/2006/relationships/image" Target="../media/image33.wmf"/><Relationship Id="rId7" Type="http://schemas.openxmlformats.org/officeDocument/2006/relationships/image" Target="../media/image41.wmf"/><Relationship Id="rId2" Type="http://schemas.openxmlformats.org/officeDocument/2006/relationships/oleObject" Target="../embeddings/oleObject6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5.bin"/><Relationship Id="rId11" Type="http://schemas.openxmlformats.org/officeDocument/2006/relationships/image" Target="../media/image35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64.bin"/><Relationship Id="rId9" Type="http://schemas.openxmlformats.org/officeDocument/2006/relationships/image" Target="../media/image43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image" Target="../media/image44.wmf"/><Relationship Id="rId3" Type="http://schemas.openxmlformats.org/officeDocument/2006/relationships/image" Target="../media/image33.wmf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71.bin"/><Relationship Id="rId2" Type="http://schemas.openxmlformats.org/officeDocument/2006/relationships/oleObject" Target="../embeddings/oleObject6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35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68.bin"/><Relationship Id="rId9" Type="http://schemas.openxmlformats.org/officeDocument/2006/relationships/image" Target="../media/image34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33.wmf"/><Relationship Id="rId7" Type="http://schemas.openxmlformats.org/officeDocument/2006/relationships/oleObject" Target="../embeddings/oleObject74.bin"/><Relationship Id="rId2" Type="http://schemas.openxmlformats.org/officeDocument/2006/relationships/oleObject" Target="../embeddings/oleObject72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wmf"/><Relationship Id="rId5" Type="http://schemas.openxmlformats.org/officeDocument/2006/relationships/image" Target="../media/image34.wmf"/><Relationship Id="rId4" Type="http://schemas.openxmlformats.org/officeDocument/2006/relationships/oleObject" Target="../embeddings/oleObject73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oleObject" Target="../embeddings/oleObject27.bin"/><Relationship Id="rId18" Type="http://schemas.openxmlformats.org/officeDocument/2006/relationships/oleObject" Target="../embeddings/oleObject32.bin"/><Relationship Id="rId26" Type="http://schemas.openxmlformats.org/officeDocument/2006/relationships/image" Target="../media/image44.wmf"/><Relationship Id="rId3" Type="http://schemas.openxmlformats.org/officeDocument/2006/relationships/image" Target="../media/image32.wmf"/><Relationship Id="rId21" Type="http://schemas.openxmlformats.org/officeDocument/2006/relationships/image" Target="../media/image34.wmf"/><Relationship Id="rId7" Type="http://schemas.openxmlformats.org/officeDocument/2006/relationships/oleObject" Target="../embeddings/oleObject19.bin"/><Relationship Id="rId12" Type="http://schemas.openxmlformats.org/officeDocument/2006/relationships/oleObject" Target="../embeddings/oleObject26.bin"/><Relationship Id="rId17" Type="http://schemas.openxmlformats.org/officeDocument/2006/relationships/oleObject" Target="../embeddings/oleObject31.bin"/><Relationship Id="rId25" Type="http://schemas.openxmlformats.org/officeDocument/2006/relationships/oleObject" Target="../embeddings/oleObject74.bin"/><Relationship Id="rId2" Type="http://schemas.openxmlformats.org/officeDocument/2006/relationships/oleObject" Target="../embeddings/oleObject75.bin"/><Relationship Id="rId16" Type="http://schemas.openxmlformats.org/officeDocument/2006/relationships/oleObject" Target="../embeddings/oleObject30.bin"/><Relationship Id="rId20" Type="http://schemas.openxmlformats.org/officeDocument/2006/relationships/oleObject" Target="../embeddings/oleObject3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8.bin"/><Relationship Id="rId11" Type="http://schemas.openxmlformats.org/officeDocument/2006/relationships/oleObject" Target="../embeddings/oleObject76.bin"/><Relationship Id="rId24" Type="http://schemas.openxmlformats.org/officeDocument/2006/relationships/image" Target="../media/image45.wmf"/><Relationship Id="rId5" Type="http://schemas.openxmlformats.org/officeDocument/2006/relationships/oleObject" Target="../embeddings/oleObject17.bin"/><Relationship Id="rId15" Type="http://schemas.openxmlformats.org/officeDocument/2006/relationships/oleObject" Target="../embeddings/oleObject29.bin"/><Relationship Id="rId23" Type="http://schemas.openxmlformats.org/officeDocument/2006/relationships/image" Target="../media/image46.wmf"/><Relationship Id="rId10" Type="http://schemas.openxmlformats.org/officeDocument/2006/relationships/oleObject" Target="../embeddings/oleObject24.bin"/><Relationship Id="rId19" Type="http://schemas.openxmlformats.org/officeDocument/2006/relationships/image" Target="../media/image33.wmf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23.bin"/><Relationship Id="rId14" Type="http://schemas.openxmlformats.org/officeDocument/2006/relationships/oleObject" Target="../embeddings/oleObject28.bin"/><Relationship Id="rId22" Type="http://schemas.openxmlformats.org/officeDocument/2006/relationships/oleObject" Target="../embeddings/oleObject7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35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wmf"/><Relationship Id="rId5" Type="http://schemas.openxmlformats.org/officeDocument/2006/relationships/image" Target="../media/image36.wmf"/><Relationship Id="rId4" Type="http://schemas.openxmlformats.org/officeDocument/2006/relationships/oleObject" Target="../embeddings/oleObject36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37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wmf"/><Relationship Id="rId5" Type="http://schemas.openxmlformats.org/officeDocument/2006/relationships/image" Target="../media/image37.wmf"/><Relationship Id="rId4" Type="http://schemas.openxmlformats.org/officeDocument/2006/relationships/oleObject" Target="../embeddings/oleObject38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wmf"/><Relationship Id="rId5" Type="http://schemas.openxmlformats.org/officeDocument/2006/relationships/image" Target="../media/image38.wmf"/><Relationship Id="rId4" Type="http://schemas.openxmlformats.org/officeDocument/2006/relationships/oleObject" Target="../embeddings/oleObject40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oleObject" Target="../embeddings/oleObject48.bin"/><Relationship Id="rId3" Type="http://schemas.openxmlformats.org/officeDocument/2006/relationships/image" Target="../media/image33.wmf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47.bin"/><Relationship Id="rId2" Type="http://schemas.openxmlformats.org/officeDocument/2006/relationships/oleObject" Target="../embeddings/oleObject4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3.bin"/><Relationship Id="rId11" Type="http://schemas.openxmlformats.org/officeDocument/2006/relationships/oleObject" Target="../embeddings/oleObject46.bin"/><Relationship Id="rId5" Type="http://schemas.openxmlformats.org/officeDocument/2006/relationships/image" Target="../media/image39.wmf"/><Relationship Id="rId15" Type="http://schemas.openxmlformats.org/officeDocument/2006/relationships/image" Target="../media/image45.wmf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41.wmf"/><Relationship Id="rId14" Type="http://schemas.openxmlformats.org/officeDocument/2006/relationships/oleObject" Target="../embeddings/oleObject49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13" Type="http://schemas.openxmlformats.org/officeDocument/2006/relationships/oleObject" Target="../embeddings/oleObject57.bin"/><Relationship Id="rId3" Type="http://schemas.openxmlformats.org/officeDocument/2006/relationships/image" Target="../media/image33.wmf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56.bin"/><Relationship Id="rId2" Type="http://schemas.openxmlformats.org/officeDocument/2006/relationships/oleObject" Target="../embeddings/oleObject5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2.bin"/><Relationship Id="rId11" Type="http://schemas.openxmlformats.org/officeDocument/2006/relationships/oleObject" Target="../embeddings/oleObject55.bin"/><Relationship Id="rId5" Type="http://schemas.openxmlformats.org/officeDocument/2006/relationships/image" Target="../media/image39.wmf"/><Relationship Id="rId15" Type="http://schemas.openxmlformats.org/officeDocument/2006/relationships/image" Target="../media/image45.wmf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51.bin"/><Relationship Id="rId9" Type="http://schemas.openxmlformats.org/officeDocument/2006/relationships/image" Target="../media/image40.wmf"/><Relationship Id="rId14" Type="http://schemas.openxmlformats.org/officeDocument/2006/relationships/oleObject" Target="../embeddings/oleObject58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image" Target="../media/image33.wmf"/><Relationship Id="rId7" Type="http://schemas.openxmlformats.org/officeDocument/2006/relationships/image" Target="../media/image41.wmf"/><Relationship Id="rId2" Type="http://schemas.openxmlformats.org/officeDocument/2006/relationships/oleObject" Target="../embeddings/oleObject5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1.bin"/><Relationship Id="rId11" Type="http://schemas.openxmlformats.org/officeDocument/2006/relationships/image" Target="../media/image35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60.bin"/><Relationship Id="rId9" Type="http://schemas.openxmlformats.org/officeDocument/2006/relationships/image" Target="../media/image42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3" Type="http://schemas.openxmlformats.org/officeDocument/2006/relationships/image" Target="../media/image33.wmf"/><Relationship Id="rId7" Type="http://schemas.openxmlformats.org/officeDocument/2006/relationships/image" Target="../media/image41.wmf"/><Relationship Id="rId2" Type="http://schemas.openxmlformats.org/officeDocument/2006/relationships/oleObject" Target="../embeddings/oleObject6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5.bin"/><Relationship Id="rId11" Type="http://schemas.openxmlformats.org/officeDocument/2006/relationships/image" Target="../media/image35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64.bin"/><Relationship Id="rId9" Type="http://schemas.openxmlformats.org/officeDocument/2006/relationships/image" Target="../media/image43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image" Target="../media/image44.wmf"/><Relationship Id="rId3" Type="http://schemas.openxmlformats.org/officeDocument/2006/relationships/image" Target="../media/image33.wmf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78.bin"/><Relationship Id="rId2" Type="http://schemas.openxmlformats.org/officeDocument/2006/relationships/oleObject" Target="../embeddings/oleObject6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35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68.bin"/><Relationship Id="rId9" Type="http://schemas.openxmlformats.org/officeDocument/2006/relationships/image" Target="../media/image34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0" name="Object 1024">
            <a:extLst>
              <a:ext uri="{FF2B5EF4-FFF2-40B4-BE49-F238E27FC236}">
                <a16:creationId xmlns:a16="http://schemas.microsoft.com/office/drawing/2014/main" id="{6E943485-9638-12C7-7CEC-031F4AE7A9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24463" y="2005013"/>
          <a:ext cx="2741612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3562350" imgH="752475" progId="CorelDRAW.Graphic.9">
                  <p:embed/>
                </p:oleObj>
              </mc:Choice>
              <mc:Fallback>
                <p:oleObj name="CorelDRAW" r:id="rId2" imgW="3562350" imgH="752475" progId="CorelDRAW.Graphic.9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4463" y="2005013"/>
                        <a:ext cx="2741612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1" name="Object 1025">
            <a:extLst>
              <a:ext uri="{FF2B5EF4-FFF2-40B4-BE49-F238E27FC236}">
                <a16:creationId xmlns:a16="http://schemas.microsoft.com/office/drawing/2014/main" id="{036719C9-0CC7-1B4B-947B-359DEA9008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99063" y="804863"/>
          <a:ext cx="2741612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3562350" imgH="752475" progId="CorelDRAW.Graphic.9">
                  <p:embed/>
                </p:oleObj>
              </mc:Choice>
              <mc:Fallback>
                <p:oleObj name="CorelDRAW" r:id="rId4" imgW="3562350" imgH="752475" progId="CorelDRAW.Graphic.9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9063" y="804863"/>
                        <a:ext cx="2741612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2" name="Picture 4">
            <a:extLst>
              <a:ext uri="{FF2B5EF4-FFF2-40B4-BE49-F238E27FC236}">
                <a16:creationId xmlns:a16="http://schemas.microsoft.com/office/drawing/2014/main" id="{19DFAEA4-CF7D-37CB-0F6C-B1B90EF7C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57200"/>
            <a:ext cx="1000125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1202" name="Object 1026">
            <a:extLst>
              <a:ext uri="{FF2B5EF4-FFF2-40B4-BE49-F238E27FC236}">
                <a16:creationId xmlns:a16="http://schemas.microsoft.com/office/drawing/2014/main" id="{51E92114-2566-395E-1E91-E3F49DE92B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22850" y="3282950"/>
          <a:ext cx="9763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914400" imgH="914400" progId="CorelDRAW.Graphic.9">
                  <p:embed/>
                </p:oleObj>
              </mc:Choice>
              <mc:Fallback>
                <p:oleObj name="CorelDRAW" r:id="rId6" imgW="914400" imgH="914400" progId="CorelDRAW.Graphic.9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2850" y="3282950"/>
                        <a:ext cx="97631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3" name="Object 1027">
            <a:extLst>
              <a:ext uri="{FF2B5EF4-FFF2-40B4-BE49-F238E27FC236}">
                <a16:creationId xmlns:a16="http://schemas.microsoft.com/office/drawing/2014/main" id="{D725EA7D-C2B2-48F1-E132-50130D283C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32375" y="4775200"/>
          <a:ext cx="9763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914400" imgH="914400" progId="CorelDRAW.Graphic.9">
                  <p:embed/>
                </p:oleObj>
              </mc:Choice>
              <mc:Fallback>
                <p:oleObj name="CorelDRAW" r:id="rId6" imgW="914400" imgH="914400" progId="CorelDRAW.Graphic.9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75" y="4775200"/>
                        <a:ext cx="976313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0">
            <a:extLst>
              <a:ext uri="{FF2B5EF4-FFF2-40B4-BE49-F238E27FC236}">
                <a16:creationId xmlns:a16="http://schemas.microsoft.com/office/drawing/2014/main" id="{773F74C9-3FE6-9D63-56E5-6CB83A66FFC7}"/>
              </a:ext>
            </a:extLst>
          </p:cNvPr>
          <p:cNvGrpSpPr>
            <a:grpSpLocks/>
          </p:cNvGrpSpPr>
          <p:nvPr/>
        </p:nvGrpSpPr>
        <p:grpSpPr bwMode="auto">
          <a:xfrm>
            <a:off x="5394325" y="127000"/>
            <a:ext cx="2189163" cy="6283325"/>
            <a:chOff x="3398" y="80"/>
            <a:chExt cx="1379" cy="3958"/>
          </a:xfrm>
        </p:grpSpPr>
        <p:sp>
          <p:nvSpPr>
            <p:cNvPr id="3098" name="Text Box 11">
              <a:extLst>
                <a:ext uri="{FF2B5EF4-FFF2-40B4-BE49-F238E27FC236}">
                  <a16:creationId xmlns:a16="http://schemas.microsoft.com/office/drawing/2014/main" id="{FC888BB5-5110-C267-8634-FEEFE920D0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8" y="80"/>
              <a:ext cx="136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</a:rPr>
                <a:t>High permeability</a:t>
              </a:r>
            </a:p>
          </p:txBody>
        </p:sp>
        <p:sp>
          <p:nvSpPr>
            <p:cNvPr id="3099" name="Text Box 12">
              <a:extLst>
                <a:ext uri="{FF2B5EF4-FFF2-40B4-BE49-F238E27FC236}">
                  <a16:creationId xmlns:a16="http://schemas.microsoft.com/office/drawing/2014/main" id="{E9A276ED-1260-94F8-4676-5B1AE83E8C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9" y="3788"/>
              <a:ext cx="13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</a:rPr>
                <a:t>Low permeability</a:t>
              </a:r>
            </a:p>
          </p:txBody>
        </p:sp>
      </p:grpSp>
      <p:grpSp>
        <p:nvGrpSpPr>
          <p:cNvPr id="4" name="Group 13">
            <a:extLst>
              <a:ext uri="{FF2B5EF4-FFF2-40B4-BE49-F238E27FC236}">
                <a16:creationId xmlns:a16="http://schemas.microsoft.com/office/drawing/2014/main" id="{32E51200-E2A2-517F-0DEC-E8F50B06BC83}"/>
              </a:ext>
            </a:extLst>
          </p:cNvPr>
          <p:cNvGrpSpPr>
            <a:grpSpLocks/>
          </p:cNvGrpSpPr>
          <p:nvPr/>
        </p:nvGrpSpPr>
        <p:grpSpPr bwMode="auto">
          <a:xfrm>
            <a:off x="822325" y="727075"/>
            <a:ext cx="3546475" cy="823913"/>
            <a:chOff x="518" y="558"/>
            <a:chExt cx="2234" cy="519"/>
          </a:xfrm>
        </p:grpSpPr>
        <p:sp>
          <p:nvSpPr>
            <p:cNvPr id="3095" name="Text Box 14">
              <a:extLst>
                <a:ext uri="{FF2B5EF4-FFF2-40B4-BE49-F238E27FC236}">
                  <a16:creationId xmlns:a16="http://schemas.microsoft.com/office/drawing/2014/main" id="{44FF2701-6B7B-973E-AC5A-687A7DDED1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" y="559"/>
              <a:ext cx="1636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A50021"/>
                  </a:solidFill>
                </a:rPr>
                <a:t>HYDROPHOBIC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A50021"/>
                  </a:solidFill>
                </a:rPr>
                <a:t>MOLECULES</a:t>
              </a:r>
            </a:p>
          </p:txBody>
        </p:sp>
        <p:sp>
          <p:nvSpPr>
            <p:cNvPr id="3096" name="Text Box 15">
              <a:extLst>
                <a:ext uri="{FF2B5EF4-FFF2-40B4-BE49-F238E27FC236}">
                  <a16:creationId xmlns:a16="http://schemas.microsoft.com/office/drawing/2014/main" id="{669CD0E2-50A1-9E60-2B63-BBA8849D9D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3" y="558"/>
              <a:ext cx="32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000066"/>
                  </a:solidFill>
                </a:rPr>
                <a:t>O</a:t>
              </a:r>
              <a:r>
                <a:rPr lang="en-GB" altLang="en-US" sz="2400" b="1" baseline="-25000">
                  <a:solidFill>
                    <a:srgbClr val="000066"/>
                  </a:solidFill>
                </a:rPr>
                <a:t>2</a:t>
              </a:r>
            </a:p>
          </p:txBody>
        </p:sp>
        <p:sp>
          <p:nvSpPr>
            <p:cNvPr id="3097" name="Text Box 16">
              <a:extLst>
                <a:ext uri="{FF2B5EF4-FFF2-40B4-BE49-F238E27FC236}">
                  <a16:creationId xmlns:a16="http://schemas.microsoft.com/office/drawing/2014/main" id="{55EF17D6-E53F-E21A-BDEC-29BA76B8E6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3" y="768"/>
              <a:ext cx="31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000066"/>
                  </a:solidFill>
                </a:rPr>
                <a:t>N</a:t>
              </a:r>
              <a:r>
                <a:rPr lang="en-GB" altLang="en-US" sz="2400" b="1" baseline="-25000">
                  <a:solidFill>
                    <a:srgbClr val="000066"/>
                  </a:solidFill>
                </a:rPr>
                <a:t>2</a:t>
              </a:r>
            </a:p>
          </p:txBody>
        </p:sp>
      </p:grpSp>
      <p:grpSp>
        <p:nvGrpSpPr>
          <p:cNvPr id="5" name="Group 17">
            <a:extLst>
              <a:ext uri="{FF2B5EF4-FFF2-40B4-BE49-F238E27FC236}">
                <a16:creationId xmlns:a16="http://schemas.microsoft.com/office/drawing/2014/main" id="{498B8325-BEEE-511F-0C39-198F27C85378}"/>
              </a:ext>
            </a:extLst>
          </p:cNvPr>
          <p:cNvGrpSpPr>
            <a:grpSpLocks/>
          </p:cNvGrpSpPr>
          <p:nvPr/>
        </p:nvGrpSpPr>
        <p:grpSpPr bwMode="auto">
          <a:xfrm>
            <a:off x="246063" y="1817688"/>
            <a:ext cx="4816475" cy="1406525"/>
            <a:chOff x="155" y="1145"/>
            <a:chExt cx="3034" cy="886"/>
          </a:xfrm>
        </p:grpSpPr>
        <p:sp>
          <p:nvSpPr>
            <p:cNvPr id="3093" name="Text Box 18">
              <a:extLst>
                <a:ext uri="{FF2B5EF4-FFF2-40B4-BE49-F238E27FC236}">
                  <a16:creationId xmlns:a16="http://schemas.microsoft.com/office/drawing/2014/main" id="{6B256BFE-82BF-B1A8-54CE-DDE8E43ED1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" y="1263"/>
              <a:ext cx="2107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A50021"/>
                  </a:solidFill>
                </a:rPr>
                <a:t>SMALL UNCHARGED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A50021"/>
                  </a:solidFill>
                </a:rPr>
                <a:t>MOLECULES</a:t>
              </a:r>
            </a:p>
          </p:txBody>
        </p:sp>
        <p:sp>
          <p:nvSpPr>
            <p:cNvPr id="3094" name="Text Box 19">
              <a:extLst>
                <a:ext uri="{FF2B5EF4-FFF2-40B4-BE49-F238E27FC236}">
                  <a16:creationId xmlns:a16="http://schemas.microsoft.com/office/drawing/2014/main" id="{0469ADC4-2E9F-ECB9-DCEF-7C78233E29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1" y="1145"/>
              <a:ext cx="818" cy="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000066"/>
                  </a:solidFill>
                </a:rPr>
                <a:t>H</a:t>
              </a:r>
              <a:r>
                <a:rPr lang="en-GB" altLang="en-US" sz="2400" b="1" baseline="-25000">
                  <a:solidFill>
                    <a:srgbClr val="000066"/>
                  </a:solidFill>
                </a:rPr>
                <a:t>2</a:t>
              </a:r>
              <a:r>
                <a:rPr lang="en-GB" altLang="en-US" sz="2400" b="1">
                  <a:solidFill>
                    <a:srgbClr val="000066"/>
                  </a:solidFill>
                </a:rPr>
                <a:t>O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000066"/>
                  </a:solidFill>
                </a:rPr>
                <a:t>CO</a:t>
              </a:r>
              <a:r>
                <a:rPr lang="en-GB" altLang="en-US" sz="2400" b="1" baseline="-25000">
                  <a:solidFill>
                    <a:srgbClr val="000066"/>
                  </a:solidFill>
                </a:rPr>
                <a:t>2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000066"/>
                  </a:solidFill>
                </a:rPr>
                <a:t>Urea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000066"/>
                  </a:solidFill>
                </a:rPr>
                <a:t>Glycerol</a:t>
              </a:r>
            </a:p>
          </p:txBody>
        </p:sp>
      </p:grpSp>
      <p:grpSp>
        <p:nvGrpSpPr>
          <p:cNvPr id="6" name="Group 20">
            <a:extLst>
              <a:ext uri="{FF2B5EF4-FFF2-40B4-BE49-F238E27FC236}">
                <a16:creationId xmlns:a16="http://schemas.microsoft.com/office/drawing/2014/main" id="{7E627C68-7DBB-E36A-9C4F-0B8318293DC0}"/>
              </a:ext>
            </a:extLst>
          </p:cNvPr>
          <p:cNvGrpSpPr>
            <a:grpSpLocks/>
          </p:cNvGrpSpPr>
          <p:nvPr/>
        </p:nvGrpSpPr>
        <p:grpSpPr bwMode="auto">
          <a:xfrm>
            <a:off x="242888" y="3319463"/>
            <a:ext cx="4751387" cy="838200"/>
            <a:chOff x="153" y="2091"/>
            <a:chExt cx="2993" cy="528"/>
          </a:xfrm>
        </p:grpSpPr>
        <p:sp>
          <p:nvSpPr>
            <p:cNvPr id="3091" name="Text Box 21">
              <a:extLst>
                <a:ext uri="{FF2B5EF4-FFF2-40B4-BE49-F238E27FC236}">
                  <a16:creationId xmlns:a16="http://schemas.microsoft.com/office/drawing/2014/main" id="{00A07314-E804-0408-0E16-E2102520D0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" y="2091"/>
              <a:ext cx="2107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A50021"/>
                  </a:solidFill>
                </a:rPr>
                <a:t>LARGE UNCHARGED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A50021"/>
                  </a:solidFill>
                </a:rPr>
                <a:t>POLAR MOLECULES</a:t>
              </a:r>
            </a:p>
          </p:txBody>
        </p:sp>
        <p:sp>
          <p:nvSpPr>
            <p:cNvPr id="3092" name="Text Box 22">
              <a:extLst>
                <a:ext uri="{FF2B5EF4-FFF2-40B4-BE49-F238E27FC236}">
                  <a16:creationId xmlns:a16="http://schemas.microsoft.com/office/drawing/2014/main" id="{621DBEC7-299D-9023-A180-387DC161CA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2101"/>
              <a:ext cx="766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000066"/>
                  </a:solidFill>
                </a:rPr>
                <a:t>Glucose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000066"/>
                  </a:solidFill>
                </a:rPr>
                <a:t>Sucrose</a:t>
              </a:r>
            </a:p>
          </p:txBody>
        </p:sp>
      </p:grpSp>
      <p:grpSp>
        <p:nvGrpSpPr>
          <p:cNvPr id="7" name="Group 23">
            <a:extLst>
              <a:ext uri="{FF2B5EF4-FFF2-40B4-BE49-F238E27FC236}">
                <a16:creationId xmlns:a16="http://schemas.microsoft.com/office/drawing/2014/main" id="{F97BBA0B-CCD3-D345-05E1-E22F52DDD091}"/>
              </a:ext>
            </a:extLst>
          </p:cNvPr>
          <p:cNvGrpSpPr>
            <a:grpSpLocks/>
          </p:cNvGrpSpPr>
          <p:nvPr/>
        </p:nvGrpSpPr>
        <p:grpSpPr bwMode="auto">
          <a:xfrm>
            <a:off x="1735138" y="4727575"/>
            <a:ext cx="3284537" cy="1187450"/>
            <a:chOff x="1093" y="3048"/>
            <a:chExt cx="2069" cy="748"/>
          </a:xfrm>
        </p:grpSpPr>
        <p:sp>
          <p:nvSpPr>
            <p:cNvPr id="3089" name="Text Box 24">
              <a:extLst>
                <a:ext uri="{FF2B5EF4-FFF2-40B4-BE49-F238E27FC236}">
                  <a16:creationId xmlns:a16="http://schemas.microsoft.com/office/drawing/2014/main" id="{8FC3CD2F-0995-EC68-DDC5-0C7A43D73A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3" y="3278"/>
              <a:ext cx="58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A50021"/>
                  </a:solidFill>
                </a:rPr>
                <a:t>IONS</a:t>
              </a:r>
            </a:p>
          </p:txBody>
        </p:sp>
        <p:sp>
          <p:nvSpPr>
            <p:cNvPr id="3090" name="Text Box 25">
              <a:extLst>
                <a:ext uri="{FF2B5EF4-FFF2-40B4-BE49-F238E27FC236}">
                  <a16:creationId xmlns:a16="http://schemas.microsoft.com/office/drawing/2014/main" id="{AD25A427-C453-7E10-1198-819386F4F8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0" y="3048"/>
              <a:ext cx="1122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000066"/>
                  </a:solidFill>
                </a:rPr>
                <a:t>Na</a:t>
              </a:r>
              <a:r>
                <a:rPr lang="en-GB" altLang="en-US" sz="2400" b="1" baseline="30000">
                  <a:solidFill>
                    <a:srgbClr val="000066"/>
                  </a:solidFill>
                </a:rPr>
                <a:t>+</a:t>
              </a:r>
              <a:r>
                <a:rPr lang="en-GB" altLang="en-US" sz="2400" b="1">
                  <a:solidFill>
                    <a:srgbClr val="000066"/>
                  </a:solidFill>
                </a:rPr>
                <a:t> K</a:t>
              </a:r>
              <a:r>
                <a:rPr lang="en-GB" altLang="en-US" sz="2400" b="1" baseline="30000">
                  <a:solidFill>
                    <a:srgbClr val="000066"/>
                  </a:solidFill>
                </a:rPr>
                <a:t>+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000066"/>
                  </a:solidFill>
                </a:rPr>
                <a:t>Cl</a:t>
              </a:r>
              <a:r>
                <a:rPr lang="en-GB" altLang="en-US" sz="2400" b="1" baseline="30000">
                  <a:solidFill>
                    <a:srgbClr val="000066"/>
                  </a:solidFill>
                </a:rPr>
                <a:t>-</a:t>
              </a:r>
              <a:r>
                <a:rPr lang="en-GB" altLang="en-US" sz="2400" b="1">
                  <a:solidFill>
                    <a:srgbClr val="000066"/>
                  </a:solidFill>
                </a:rPr>
                <a:t> Ca</a:t>
              </a:r>
              <a:r>
                <a:rPr lang="en-GB" altLang="en-US" sz="2400" b="1" baseline="30000">
                  <a:solidFill>
                    <a:srgbClr val="000066"/>
                  </a:solidFill>
                </a:rPr>
                <a:t>2+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000066"/>
                  </a:solidFill>
                </a:rPr>
                <a:t>Mg</a:t>
              </a:r>
              <a:r>
                <a:rPr lang="en-GB" altLang="en-US" sz="2400" b="1" baseline="30000">
                  <a:solidFill>
                    <a:srgbClr val="000066"/>
                  </a:solidFill>
                </a:rPr>
                <a:t>2+</a:t>
              </a:r>
              <a:r>
                <a:rPr lang="en-GB" altLang="en-US" sz="2400" b="1">
                  <a:solidFill>
                    <a:srgbClr val="000066"/>
                  </a:solidFill>
                </a:rPr>
                <a:t> HCO</a:t>
              </a:r>
              <a:r>
                <a:rPr lang="en-GB" altLang="en-US" sz="2400" b="1" baseline="30000">
                  <a:solidFill>
                    <a:srgbClr val="000066"/>
                  </a:solidFill>
                </a:rPr>
                <a:t>3-</a:t>
              </a:r>
            </a:p>
          </p:txBody>
        </p:sp>
      </p:grpSp>
      <p:sp>
        <p:nvSpPr>
          <p:cNvPr id="7194" name="Text Box 26">
            <a:extLst>
              <a:ext uri="{FF2B5EF4-FFF2-40B4-BE49-F238E27FC236}">
                <a16:creationId xmlns:a16="http://schemas.microsoft.com/office/drawing/2014/main" id="{C2086326-A89A-F545-CF70-414D7E65E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6327775"/>
            <a:ext cx="5334000" cy="53022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A50021"/>
                </a:solidFill>
              </a:rPr>
              <a:t>How do polar molecules such as glucose and ions cross the membrane?</a:t>
            </a:r>
          </a:p>
        </p:txBody>
      </p:sp>
      <p:sp>
        <p:nvSpPr>
          <p:cNvPr id="7195" name="Text Box 27">
            <a:extLst>
              <a:ext uri="{FF2B5EF4-FFF2-40B4-BE49-F238E27FC236}">
                <a16:creationId xmlns:a16="http://schemas.microsoft.com/office/drawing/2014/main" id="{DB571D78-8191-C32E-9AE6-B1D6DE24F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5219700" cy="7016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PERMEABILITY OF THE PHOSPHOLIPID BILAYER</a:t>
            </a:r>
          </a:p>
        </p:txBody>
      </p:sp>
      <p:sp>
        <p:nvSpPr>
          <p:cNvPr id="7197" name="Text Box 29">
            <a:extLst>
              <a:ext uri="{FF2B5EF4-FFF2-40B4-BE49-F238E27FC236}">
                <a16:creationId xmlns:a16="http://schemas.microsoft.com/office/drawing/2014/main" id="{7E7A891A-7600-60C5-4ECF-867532D7B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89625"/>
            <a:ext cx="3733800" cy="968375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</a:rPr>
              <a:t>Carrier</a:t>
            </a:r>
            <a:r>
              <a:rPr lang="en-GB" altLang="en-US" sz="1800" b="1">
                <a:solidFill>
                  <a:srgbClr val="A50021"/>
                </a:solidFill>
              </a:rPr>
              <a:t> and</a:t>
            </a:r>
            <a:r>
              <a:rPr lang="en-GB" altLang="en-US" sz="1800" b="1">
                <a:solidFill>
                  <a:srgbClr val="000066"/>
                </a:solidFill>
              </a:rPr>
              <a:t> channel </a:t>
            </a:r>
            <a:r>
              <a:rPr lang="en-GB" altLang="en-US" sz="1800" b="1">
                <a:solidFill>
                  <a:srgbClr val="A50021"/>
                </a:solidFill>
              </a:rPr>
              <a:t>proteins in the membrane transport large uncharged polar molecules and ions across cell membranes</a:t>
            </a:r>
          </a:p>
        </p:txBody>
      </p:sp>
      <p:sp>
        <p:nvSpPr>
          <p:cNvPr id="3087" name="Text Box 8">
            <a:extLst>
              <a:ext uri="{FF2B5EF4-FFF2-40B4-BE49-F238E27FC236}">
                <a16:creationId xmlns:a16="http://schemas.microsoft.com/office/drawing/2014/main" id="{43A1972A-FA4D-DC67-C726-A9B790886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8813" y="5148263"/>
            <a:ext cx="2108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Phospholipid bilayer</a:t>
            </a:r>
          </a:p>
        </p:txBody>
      </p:sp>
      <p:sp>
        <p:nvSpPr>
          <p:cNvPr id="3088" name="Line 9">
            <a:extLst>
              <a:ext uri="{FF2B5EF4-FFF2-40B4-BE49-F238E27FC236}">
                <a16:creationId xmlns:a16="http://schemas.microsoft.com/office/drawing/2014/main" id="{79F2F9AA-1D7F-1EB3-12B0-F350FF83E18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089775" y="4867275"/>
            <a:ext cx="781050" cy="31273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1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4" grpId="0" animBg="1" autoUpdateAnimBg="0"/>
      <p:bldP spid="7195" grpId="0" animBg="1" autoUpdateAnimBg="0"/>
      <p:bldP spid="7197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6">
            <a:extLst>
              <a:ext uri="{FF2B5EF4-FFF2-40B4-BE49-F238E27FC236}">
                <a16:creationId xmlns:a16="http://schemas.microsoft.com/office/drawing/2014/main" id="{AE59158A-64E3-420E-0D18-939A47D60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81075"/>
            <a:ext cx="9144000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en-US" sz="2000" b="1">
                <a:solidFill>
                  <a:srgbClr val="A50021"/>
                </a:solidFill>
              </a:rPr>
              <a:t>Diffusion</a:t>
            </a:r>
            <a:r>
              <a:rPr lang="en-GB" altLang="en-US" sz="2000" b="1">
                <a:solidFill>
                  <a:srgbClr val="000066"/>
                </a:solidFill>
              </a:rPr>
              <a:t>: Oxygen, water, urea and fat-soluble molecules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000" b="1">
                <a:solidFill>
                  <a:srgbClr val="A50021"/>
                </a:solidFill>
              </a:rPr>
              <a:t>Active transport:</a:t>
            </a:r>
            <a:r>
              <a:rPr lang="en-GB" altLang="en-US" sz="2000" b="1">
                <a:solidFill>
                  <a:srgbClr val="000066"/>
                </a:solidFill>
              </a:rPr>
              <a:t> absorption of nitrate/magnesium ions by root hair cells; amino acids/glucose by epithelial cells in the small intestine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000" b="1">
                <a:solidFill>
                  <a:srgbClr val="A50021"/>
                </a:solidFill>
              </a:rPr>
              <a:t>Facilitated diffusion:</a:t>
            </a:r>
            <a:r>
              <a:rPr lang="en-GB" altLang="en-US" sz="2000" b="1">
                <a:solidFill>
                  <a:srgbClr val="000066"/>
                </a:solidFill>
              </a:rPr>
              <a:t> transporting ions, amino acids, sugars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000" b="1">
                <a:solidFill>
                  <a:srgbClr val="A50021"/>
                </a:solidFill>
              </a:rPr>
              <a:t>Osmosis:</a:t>
            </a:r>
            <a:r>
              <a:rPr lang="en-GB" altLang="en-US" sz="2000" b="1">
                <a:solidFill>
                  <a:srgbClr val="000066"/>
                </a:solidFill>
              </a:rPr>
              <a:t> Diffusion of water 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000" b="1">
                <a:solidFill>
                  <a:srgbClr val="A50021"/>
                </a:solidFill>
              </a:rPr>
              <a:t>Bulk transport:</a:t>
            </a:r>
            <a:r>
              <a:rPr lang="en-GB" altLang="en-US" sz="2000" b="1">
                <a:solidFill>
                  <a:srgbClr val="000066"/>
                </a:solidFill>
              </a:rPr>
              <a:t> </a:t>
            </a:r>
            <a:r>
              <a:rPr lang="en-GB" altLang="en-US" sz="2000" b="1">
                <a:solidFill>
                  <a:srgbClr val="A50021"/>
                </a:solidFill>
              </a:rPr>
              <a:t>exocytosis:</a:t>
            </a:r>
            <a:r>
              <a:rPr lang="en-GB" altLang="en-US" sz="2000" b="1">
                <a:solidFill>
                  <a:srgbClr val="000066"/>
                </a:solidFill>
              </a:rPr>
              <a:t> releasing enzymes into the gut, releasing hormones into the blood; </a:t>
            </a:r>
            <a:r>
              <a:rPr lang="en-GB" altLang="en-US" sz="2000" b="1">
                <a:solidFill>
                  <a:srgbClr val="A50021"/>
                </a:solidFill>
              </a:rPr>
              <a:t>endocytosis:</a:t>
            </a:r>
            <a:r>
              <a:rPr lang="en-GB" altLang="en-US" sz="2000" b="1">
                <a:solidFill>
                  <a:srgbClr val="000066"/>
                </a:solidFill>
              </a:rPr>
              <a:t> engulfing bacteria by phagocytes, food particles by single cell organisms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000" b="1">
                <a:solidFill>
                  <a:srgbClr val="A50021"/>
                </a:solidFill>
              </a:rPr>
              <a:t>Co-transport: </a:t>
            </a:r>
            <a:r>
              <a:rPr lang="en-GB" altLang="en-US" sz="2000" b="1">
                <a:solidFill>
                  <a:srgbClr val="000066"/>
                </a:solidFill>
              </a:rPr>
              <a:t>Transporting sodium ions and glucose by facilitated diffusion and active transport</a:t>
            </a:r>
          </a:p>
          <a:p>
            <a:pPr eaLnBrk="1" hangingPunct="1">
              <a:spcBef>
                <a:spcPct val="0"/>
              </a:spcBef>
            </a:pPr>
            <a:endParaRPr lang="en-GB" altLang="en-US" sz="2000" b="1">
              <a:solidFill>
                <a:srgbClr val="000066"/>
              </a:solidFill>
            </a:endParaRPr>
          </a:p>
        </p:txBody>
      </p:sp>
      <p:sp>
        <p:nvSpPr>
          <p:cNvPr id="4099" name="Text Box 22">
            <a:extLst>
              <a:ext uri="{FF2B5EF4-FFF2-40B4-BE49-F238E27FC236}">
                <a16:creationId xmlns:a16="http://schemas.microsoft.com/office/drawing/2014/main" id="{E018F39F-48B2-78DD-D709-2025610E1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8964612" cy="471487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0066"/>
                </a:solidFill>
              </a:rPr>
              <a:t>Methods of transport across cell surface membrane</a:t>
            </a:r>
            <a:endParaRPr lang="en-GB" altLang="en-US" sz="2800" b="1" i="1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2">
            <a:extLst>
              <a:ext uri="{FF2B5EF4-FFF2-40B4-BE49-F238E27FC236}">
                <a16:creationId xmlns:a16="http://schemas.microsoft.com/office/drawing/2014/main" id="{7AF60B45-5C79-EAB0-5D5A-CAB4F917F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88900"/>
            <a:ext cx="8964613" cy="436563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0066"/>
                </a:solidFill>
              </a:rPr>
              <a:t>Active Transport</a:t>
            </a:r>
            <a:endParaRPr lang="en-GB" altLang="en-US" sz="2800" b="1" i="1">
              <a:solidFill>
                <a:srgbClr val="000066"/>
              </a:solidFill>
            </a:endParaRPr>
          </a:p>
        </p:txBody>
      </p:sp>
      <p:pic>
        <p:nvPicPr>
          <p:cNvPr id="5123" name="Picture 2">
            <a:extLst>
              <a:ext uri="{FF2B5EF4-FFF2-40B4-BE49-F238E27FC236}">
                <a16:creationId xmlns:a16="http://schemas.microsoft.com/office/drawing/2014/main" id="{CDB64A24-480A-77F6-A741-5D4C9047E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163" y="1557338"/>
            <a:ext cx="451167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0AAAC793-7990-1E5E-AAAF-71C0CFF3B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725" y="633413"/>
            <a:ext cx="23653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0066"/>
                </a:solidFill>
              </a:rPr>
              <a:t>Phospholipid bilayer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E80D51AF-FCF0-1863-5B96-BAF7A7308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1438275"/>
            <a:ext cx="2032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0066"/>
                </a:solidFill>
              </a:rPr>
              <a:t>Low concentration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EFF2F182-9359-C28E-8931-27ADB5D54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7613" y="1449388"/>
            <a:ext cx="23653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0066"/>
                </a:solidFill>
              </a:rPr>
              <a:t>High concentration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9C98057F-7232-41D0-5C3C-E02BDD6BA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7900" y="3741738"/>
            <a:ext cx="23653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0066"/>
                </a:solidFill>
              </a:rPr>
              <a:t>Carrier protein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E680F02-663D-68CC-3D65-37565FEE0AA7}"/>
              </a:ext>
            </a:extLst>
          </p:cNvPr>
          <p:cNvCxnSpPr>
            <a:cxnSpLocks/>
          </p:cNvCxnSpPr>
          <p:nvPr/>
        </p:nvCxnSpPr>
        <p:spPr>
          <a:xfrm flipV="1">
            <a:off x="3654425" y="3381375"/>
            <a:ext cx="287338" cy="5302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2910DE-9719-F78B-1DC2-86FEC9193546}"/>
              </a:ext>
            </a:extLst>
          </p:cNvPr>
          <p:cNvCxnSpPr/>
          <p:nvPr/>
        </p:nvCxnSpPr>
        <p:spPr>
          <a:xfrm>
            <a:off x="4451350" y="1006475"/>
            <a:ext cx="0" cy="4429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 Box 6">
            <a:extLst>
              <a:ext uri="{FF2B5EF4-FFF2-40B4-BE49-F238E27FC236}">
                <a16:creationId xmlns:a16="http://schemas.microsoft.com/office/drawing/2014/main" id="{6925A3A1-B974-FF17-D41F-D8424C0D2E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4818063"/>
            <a:ext cx="8772525" cy="23383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en-GB" sz="2000" b="1" dirty="0">
                <a:solidFill>
                  <a:srgbClr val="A50021"/>
                </a:solidFill>
              </a:rPr>
              <a:t>Features of Active Transport: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1800" b="1" dirty="0">
                <a:solidFill>
                  <a:srgbClr val="000066"/>
                </a:solidFill>
              </a:rPr>
              <a:t>Carrier protein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1800" b="1" dirty="0">
                <a:solidFill>
                  <a:srgbClr val="000066"/>
                </a:solidFill>
              </a:rPr>
              <a:t>Energy (ATP)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1800" b="1" dirty="0">
                <a:solidFill>
                  <a:srgbClr val="000066"/>
                </a:solidFill>
              </a:rPr>
              <a:t>Low to high concentration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1800" b="1" dirty="0">
                <a:solidFill>
                  <a:srgbClr val="000066"/>
                </a:solidFill>
              </a:rPr>
              <a:t>Moves all of the substance from an area with low concentration to an area with higher concentration resulting in zero concentration on one side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1800" b="1" dirty="0">
                <a:solidFill>
                  <a:srgbClr val="000066"/>
                </a:solidFill>
              </a:rPr>
              <a:t>Substances are transported one way across the membrane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n-GB" sz="1800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2">
            <a:extLst>
              <a:ext uri="{FF2B5EF4-FFF2-40B4-BE49-F238E27FC236}">
                <a16:creationId xmlns:a16="http://schemas.microsoft.com/office/drawing/2014/main" id="{3E9AFF74-F7EB-860A-3313-9ACB3FBE5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103188"/>
            <a:ext cx="8964612" cy="436562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0066"/>
                </a:solidFill>
              </a:rPr>
              <a:t>Active Transport</a:t>
            </a:r>
            <a:endParaRPr lang="en-GB" altLang="en-US" sz="2800" b="1" i="1">
              <a:solidFill>
                <a:srgbClr val="000066"/>
              </a:solidFill>
            </a:endParaRPr>
          </a:p>
        </p:txBody>
      </p:sp>
      <p:pic>
        <p:nvPicPr>
          <p:cNvPr id="6147" name="Picture 2" descr="Diagram&#10;&#10;Description automatically generated">
            <a:extLst>
              <a:ext uri="{FF2B5EF4-FFF2-40B4-BE49-F238E27FC236}">
                <a16:creationId xmlns:a16="http://schemas.microsoft.com/office/drawing/2014/main" id="{16BBD174-070F-2000-25AD-523056282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844675"/>
            <a:ext cx="5773738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46A1477-C7BC-DDE0-D849-2F52F1B40D71}"/>
              </a:ext>
            </a:extLst>
          </p:cNvPr>
          <p:cNvSpPr/>
          <p:nvPr/>
        </p:nvSpPr>
        <p:spPr>
          <a:xfrm>
            <a:off x="3043238" y="4941888"/>
            <a:ext cx="4535487" cy="666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Concentration gradient across membrane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D3BCDC33-58B3-262E-6BBE-B29E28EAB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" y="5732463"/>
            <a:ext cx="8640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0066"/>
                </a:solidFill>
              </a:rPr>
              <a:t>Respiratory inhibitor stops respiration, so ATP production stops and the rate of active transport stops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FB21D4C-775E-CE02-5B96-261E4BD5DE9C}"/>
              </a:ext>
            </a:extLst>
          </p:cNvPr>
          <p:cNvCxnSpPr/>
          <p:nvPr/>
        </p:nvCxnSpPr>
        <p:spPr>
          <a:xfrm>
            <a:off x="4211638" y="1720850"/>
            <a:ext cx="792162" cy="628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DE814E0-E79A-3DE0-36D6-782C77C823AF}"/>
              </a:ext>
            </a:extLst>
          </p:cNvPr>
          <p:cNvSpPr txBox="1"/>
          <p:nvPr/>
        </p:nvSpPr>
        <p:spPr>
          <a:xfrm>
            <a:off x="2916238" y="981075"/>
            <a:ext cx="45942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tabLst>
                <a:tab pos="457200" algn="l"/>
              </a:tabLst>
              <a:defRPr/>
            </a:pPr>
            <a:r>
              <a:rPr lang="en-GB" sz="1800" b="1" dirty="0">
                <a:solidFill>
                  <a:srgbClr val="000066"/>
                </a:solidFill>
                <a:latin typeface="+mj-lt"/>
                <a:ea typeface="Times New Roman" panose="02020603050405020304" pitchFamily="18" charset="0"/>
              </a:rPr>
              <a:t>Rate levels out when all carrier proteins’ binding sites are occupied / saturated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2">
            <a:extLst>
              <a:ext uri="{FF2B5EF4-FFF2-40B4-BE49-F238E27FC236}">
                <a16:creationId xmlns:a16="http://schemas.microsoft.com/office/drawing/2014/main" id="{9A03D48A-D99D-FE5F-06D3-301094F2F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8964612" cy="436562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0066"/>
                </a:solidFill>
              </a:rPr>
              <a:t>Facilitated Diffusion</a:t>
            </a:r>
            <a:endParaRPr lang="en-GB" altLang="en-US" sz="2800" b="1" i="1">
              <a:solidFill>
                <a:srgbClr val="000066"/>
              </a:solidFill>
            </a:endParaRPr>
          </a:p>
        </p:txBody>
      </p:sp>
      <p:pic>
        <p:nvPicPr>
          <p:cNvPr id="7171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78F0674A-6607-C8C6-8D32-BF7A037D7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38" y="1319213"/>
            <a:ext cx="5699125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1C71D8B-2517-E1D5-1B6C-4BFD408D76E9}"/>
              </a:ext>
            </a:extLst>
          </p:cNvPr>
          <p:cNvSpPr/>
          <p:nvPr/>
        </p:nvSpPr>
        <p:spPr>
          <a:xfrm>
            <a:off x="2817813" y="4302125"/>
            <a:ext cx="4535487" cy="576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Concentration gradient across membrane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2F6E10-4423-2C34-7610-1F29C734EDEF}"/>
              </a:ext>
            </a:extLst>
          </p:cNvPr>
          <p:cNvSpPr txBox="1"/>
          <p:nvPr/>
        </p:nvSpPr>
        <p:spPr>
          <a:xfrm>
            <a:off x="2843213" y="625475"/>
            <a:ext cx="482441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tabLst>
                <a:tab pos="457200" algn="l"/>
              </a:tabLst>
              <a:defRPr/>
            </a:pPr>
            <a:r>
              <a:rPr lang="en-GB" sz="1800" b="1" dirty="0">
                <a:solidFill>
                  <a:srgbClr val="000066"/>
                </a:solidFill>
                <a:latin typeface="+mj-lt"/>
                <a:ea typeface="Times New Roman" panose="02020603050405020304" pitchFamily="18" charset="0"/>
              </a:rPr>
              <a:t>Rate levels out when all carrier proteins’ binding sites are occupied / limited / saturated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DF384BE-88B8-0C31-72B9-E24D1901169A}"/>
              </a:ext>
            </a:extLst>
          </p:cNvPr>
          <p:cNvCxnSpPr>
            <a:cxnSpLocks/>
          </p:cNvCxnSpPr>
          <p:nvPr/>
        </p:nvCxnSpPr>
        <p:spPr>
          <a:xfrm>
            <a:off x="4352925" y="1209675"/>
            <a:ext cx="723900" cy="4905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75250F6-94C8-F697-2A36-B28BD2A5CF56}"/>
              </a:ext>
            </a:extLst>
          </p:cNvPr>
          <p:cNvSpPr txBox="1"/>
          <p:nvPr/>
        </p:nvSpPr>
        <p:spPr>
          <a:xfrm>
            <a:off x="4140200" y="2967038"/>
            <a:ext cx="374015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tabLst>
                <a:tab pos="457200" algn="l"/>
              </a:tabLst>
              <a:defRPr/>
            </a:pPr>
            <a:r>
              <a:rPr lang="en-GB" sz="1800" b="1" dirty="0">
                <a:solidFill>
                  <a:srgbClr val="000066"/>
                </a:solidFill>
                <a:latin typeface="+mj-lt"/>
                <a:ea typeface="Times New Roman" panose="02020603050405020304" pitchFamily="18" charset="0"/>
              </a:rPr>
              <a:t>Rate of uptake increases as concentration gradient across membrane increases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690FFFF-1CD4-1051-E8E8-C4CC0B23C283}"/>
              </a:ext>
            </a:extLst>
          </p:cNvPr>
          <p:cNvCxnSpPr>
            <a:cxnSpLocks/>
          </p:cNvCxnSpPr>
          <p:nvPr/>
        </p:nvCxnSpPr>
        <p:spPr>
          <a:xfrm flipH="1">
            <a:off x="3852863" y="3148013"/>
            <a:ext cx="2873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Box 6">
            <a:extLst>
              <a:ext uri="{FF2B5EF4-FFF2-40B4-BE49-F238E27FC236}">
                <a16:creationId xmlns:a16="http://schemas.microsoft.com/office/drawing/2014/main" id="{78753A86-ACFA-5FA2-90BB-0DA54E0D5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4818063"/>
            <a:ext cx="8772525" cy="206210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en-GB" sz="2000" b="1" dirty="0">
                <a:solidFill>
                  <a:srgbClr val="A50021"/>
                </a:solidFill>
              </a:rPr>
              <a:t>Features of Facilitated Diffusion: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1800" b="1" dirty="0">
                <a:solidFill>
                  <a:srgbClr val="000066"/>
                </a:solidFill>
              </a:rPr>
              <a:t>Carrier protein / channel protein in cell membrane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1800" b="1" dirty="0">
                <a:solidFill>
                  <a:srgbClr val="000066"/>
                </a:solidFill>
              </a:rPr>
              <a:t>Passive / No ATP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1800" b="1" dirty="0">
                <a:solidFill>
                  <a:srgbClr val="000066"/>
                </a:solidFill>
              </a:rPr>
              <a:t>High Concentration to low concentration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1800" b="1" dirty="0">
                <a:solidFill>
                  <a:srgbClr val="000066"/>
                </a:solidFill>
              </a:rPr>
              <a:t>Moves substance both directions until concentration becomes equal on both sides of the membrane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n-GB" sz="1800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9">
            <a:extLst>
              <a:ext uri="{FF2B5EF4-FFF2-40B4-BE49-F238E27FC236}">
                <a16:creationId xmlns:a16="http://schemas.microsoft.com/office/drawing/2014/main" id="{5413B558-E653-052F-CD04-02DB3D0D6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769938"/>
            <a:ext cx="7421562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D9594A43-6CB4-EF8F-4377-4639764EA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3" y="4868863"/>
            <a:ext cx="9132887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1800" b="1" dirty="0">
                <a:solidFill>
                  <a:srgbClr val="000066"/>
                </a:solidFill>
              </a:rPr>
              <a:t>In Flask G uptake occurs by </a:t>
            </a:r>
            <a:r>
              <a:rPr lang="en-GB" altLang="en-US" sz="1800" b="1" u="sng" dirty="0">
                <a:solidFill>
                  <a:srgbClr val="A50021"/>
                </a:solidFill>
              </a:rPr>
              <a:t>active transport</a:t>
            </a:r>
            <a:r>
              <a:rPr lang="en-GB" altLang="en-US" sz="1800" b="1" dirty="0">
                <a:solidFill>
                  <a:srgbClr val="000066"/>
                </a:solidFill>
              </a:rPr>
              <a:t> because:</a:t>
            </a:r>
          </a:p>
          <a:p>
            <a:pPr marL="342900" indent="-342900" eaLnBrk="1" hangingPunct="1">
              <a:spcBef>
                <a:spcPct val="0"/>
              </a:spcBef>
              <a:buFont typeface="+mj-lt"/>
              <a:buAutoNum type="arabicPeriod"/>
              <a:defRPr/>
            </a:pPr>
            <a:r>
              <a:rPr lang="en-GB" altLang="en-US" sz="1800" b="1" dirty="0">
                <a:solidFill>
                  <a:srgbClr val="A50021"/>
                </a:solidFill>
              </a:rPr>
              <a:t>ATP</a:t>
            </a:r>
            <a:r>
              <a:rPr lang="en-GB" altLang="en-US" sz="1800" b="1" dirty="0">
                <a:solidFill>
                  <a:srgbClr val="000066"/>
                </a:solidFill>
              </a:rPr>
              <a:t> is present for the active transport</a:t>
            </a:r>
            <a:endParaRPr lang="en-GB" altLang="en-US" sz="1800" b="1" dirty="0">
              <a:solidFill>
                <a:srgbClr val="A50021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Font typeface="+mj-lt"/>
              <a:buAutoNum type="arabicPeriod"/>
              <a:defRPr/>
            </a:pPr>
            <a:r>
              <a:rPr lang="en-GB" altLang="en-US" sz="1800" b="1" dirty="0">
                <a:solidFill>
                  <a:srgbClr val="000066"/>
                </a:solidFill>
              </a:rPr>
              <a:t>All of the sodium ions have been absorbed from the flask G</a:t>
            </a:r>
            <a:endParaRPr lang="en-GB" altLang="en-US" sz="1800" dirty="0">
              <a:solidFill>
                <a:srgbClr val="A50021"/>
              </a:solidFill>
            </a:endParaRPr>
          </a:p>
        </p:txBody>
      </p:sp>
      <p:sp>
        <p:nvSpPr>
          <p:cNvPr id="9220" name="Text Box 22">
            <a:extLst>
              <a:ext uri="{FF2B5EF4-FFF2-40B4-BE49-F238E27FC236}">
                <a16:creationId xmlns:a16="http://schemas.microsoft.com/office/drawing/2014/main" id="{CB106403-DFE3-B902-AF34-B63915B47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3" y="39688"/>
            <a:ext cx="8964612" cy="708025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Identifying the method of uptake of sodium ions by cells in flasks F containing inhibitor of ATP and G without the inhibitor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AA7070E4-1795-DBA4-44E9-30CE5C186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050" y="5986463"/>
            <a:ext cx="89646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</a:rPr>
              <a:t>Uptake in flask F occurs by </a:t>
            </a:r>
            <a:r>
              <a:rPr lang="en-GB" altLang="en-US" sz="1800" b="1" u="sng">
                <a:solidFill>
                  <a:srgbClr val="A50021"/>
                </a:solidFill>
              </a:rPr>
              <a:t>facilitated diffusion </a:t>
            </a:r>
            <a:r>
              <a:rPr lang="en-GB" altLang="en-US" sz="1800" b="1">
                <a:solidFill>
                  <a:srgbClr val="000066"/>
                </a:solidFill>
              </a:rPr>
              <a:t>as it levelles off when sodium ion concentrations inside and outside cells becomes equal after 20 minutes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D:\My Documents\My Pictures\backdrops\active.jpg">
            <a:extLst>
              <a:ext uri="{FF2B5EF4-FFF2-40B4-BE49-F238E27FC236}">
                <a16:creationId xmlns:a16="http://schemas.microsoft.com/office/drawing/2014/main" id="{3B2B1649-7568-E260-719F-83AB100E6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4" descr="D:\My Documents\My Pictures\backdrops\glucoseact.jpg">
            <a:extLst>
              <a:ext uri="{FF2B5EF4-FFF2-40B4-BE49-F238E27FC236}">
                <a16:creationId xmlns:a16="http://schemas.microsoft.com/office/drawing/2014/main" id="{80748AA7-9734-167F-F5DD-8D7ED16B3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75" y="2074863"/>
            <a:ext cx="1582738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5" descr="D:\My Documents\My Pictures\backdrops\sodiumact.jpg">
            <a:extLst>
              <a:ext uri="{FF2B5EF4-FFF2-40B4-BE49-F238E27FC236}">
                <a16:creationId xmlns:a16="http://schemas.microsoft.com/office/drawing/2014/main" id="{1E94E288-7A10-7FA0-DF40-B38C60CB6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3838"/>
            <a:ext cx="1582738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Text Box 7">
            <a:extLst>
              <a:ext uri="{FF2B5EF4-FFF2-40B4-BE49-F238E27FC236}">
                <a16:creationId xmlns:a16="http://schemas.microsoft.com/office/drawing/2014/main" id="{4A0E7932-CAB2-4B8D-FEF2-3DD8152BC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525" y="696913"/>
            <a:ext cx="91440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GB" altLang="en-US" sz="2200" b="1">
                <a:solidFill>
                  <a:srgbClr val="002060"/>
                </a:solidFill>
              </a:rPr>
              <a:t>Co-transport carrier protein in cell membrane of small intestine has binding sites for </a:t>
            </a:r>
            <a:r>
              <a:rPr lang="en-GB" altLang="en-US" sz="2200" b="1" i="1">
                <a:solidFill>
                  <a:srgbClr val="002060"/>
                </a:solidFill>
              </a:rPr>
              <a:t>both</a:t>
            </a:r>
            <a:r>
              <a:rPr lang="en-GB" altLang="en-US" sz="2200" b="1">
                <a:solidFill>
                  <a:srgbClr val="002060"/>
                </a:solidFill>
              </a:rPr>
              <a:t> glucose and sodium ions</a:t>
            </a:r>
          </a:p>
        </p:txBody>
      </p:sp>
      <p:sp>
        <p:nvSpPr>
          <p:cNvPr id="44040" name="Text Box 8">
            <a:extLst>
              <a:ext uri="{FF2B5EF4-FFF2-40B4-BE49-F238E27FC236}">
                <a16:creationId xmlns:a16="http://schemas.microsoft.com/office/drawing/2014/main" id="{34CBAAD3-4E34-BECB-BDAC-236431474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5783263"/>
            <a:ext cx="914558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2060"/>
                </a:solidFill>
              </a:rPr>
              <a:t>Na</a:t>
            </a:r>
            <a:r>
              <a:rPr lang="en-GB" altLang="en-US" sz="2000" b="1" baseline="30000">
                <a:solidFill>
                  <a:srgbClr val="002060"/>
                </a:solidFill>
              </a:rPr>
              <a:t>+ </a:t>
            </a:r>
            <a:r>
              <a:rPr lang="en-GB" altLang="en-US" sz="2200" b="1">
                <a:solidFill>
                  <a:srgbClr val="002060"/>
                </a:solidFill>
              </a:rPr>
              <a:t>diffuses through </a:t>
            </a:r>
            <a:r>
              <a:rPr lang="en-GB" altLang="en-US" sz="2000" b="1">
                <a:solidFill>
                  <a:srgbClr val="002060"/>
                </a:solidFill>
              </a:rPr>
              <a:t>co-transport carrier proteins </a:t>
            </a:r>
            <a:r>
              <a:rPr lang="en-GB" altLang="en-US" sz="2200" b="1">
                <a:solidFill>
                  <a:srgbClr val="002060"/>
                </a:solidFill>
              </a:rPr>
              <a:t>down </a:t>
            </a:r>
            <a:r>
              <a:rPr lang="en-GB" altLang="en-US" sz="2000" b="1">
                <a:solidFill>
                  <a:srgbClr val="002060"/>
                </a:solidFill>
              </a:rPr>
              <a:t>this concentration </a:t>
            </a:r>
            <a:r>
              <a:rPr lang="en-GB" altLang="en-US" sz="2200" b="1">
                <a:solidFill>
                  <a:srgbClr val="002060"/>
                </a:solidFill>
              </a:rPr>
              <a:t>gradient taking glucose with it, so both and </a:t>
            </a:r>
            <a:r>
              <a:rPr lang="en-GB" altLang="en-US" sz="2000" b="1">
                <a:solidFill>
                  <a:srgbClr val="002060"/>
                </a:solidFill>
              </a:rPr>
              <a:t>Na</a:t>
            </a:r>
            <a:r>
              <a:rPr lang="en-GB" altLang="en-US" sz="2000" b="1" baseline="30000">
                <a:solidFill>
                  <a:srgbClr val="002060"/>
                </a:solidFill>
              </a:rPr>
              <a:t>+</a:t>
            </a:r>
            <a:r>
              <a:rPr lang="en-GB" altLang="en-US" sz="2200" b="1">
                <a:solidFill>
                  <a:srgbClr val="002060"/>
                </a:solidFill>
              </a:rPr>
              <a:t> glucose go together</a:t>
            </a:r>
          </a:p>
        </p:txBody>
      </p:sp>
      <p:sp>
        <p:nvSpPr>
          <p:cNvPr id="10248" name="Text Box 8">
            <a:extLst>
              <a:ext uri="{FF2B5EF4-FFF2-40B4-BE49-F238E27FC236}">
                <a16:creationId xmlns:a16="http://schemas.microsoft.com/office/drawing/2014/main" id="{6E5CFAD5-14E7-FE5C-8613-B40CDF114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2463" y="1484313"/>
            <a:ext cx="2887662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GB" altLang="en-US" sz="2000" b="1"/>
              <a:t>Lumen of small intestine</a:t>
            </a:r>
            <a:endParaRPr lang="en-GB" altLang="en-US" sz="2200" b="1"/>
          </a:p>
        </p:txBody>
      </p:sp>
      <p:sp>
        <p:nvSpPr>
          <p:cNvPr id="10249" name="Text Box 8">
            <a:extLst>
              <a:ext uri="{FF2B5EF4-FFF2-40B4-BE49-F238E27FC236}">
                <a16:creationId xmlns:a16="http://schemas.microsoft.com/office/drawing/2014/main" id="{503E9351-69A5-300B-66AC-8C8B2FE73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125" y="4387850"/>
            <a:ext cx="31718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GB" altLang="en-US" sz="2000" b="1"/>
              <a:t>Cell lining the small intestine small intestine</a:t>
            </a:r>
            <a:endParaRPr lang="en-GB" altLang="en-US" sz="2200" b="1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5923810" imgH="4435748"/>
        </mc:Choice>
        <mc:Fallback>
          <p:control r:id="rId1" imgW="5923810" imgH="4435748">
            <p:pic>
              <p:nvPicPr>
                <p:cNvPr id="10247" name="ShockwaveFlash1">
                  <a:extLst>
                    <a:ext uri="{FF2B5EF4-FFF2-40B4-BE49-F238E27FC236}">
                      <a16:creationId xmlns:a16="http://schemas.microsoft.com/office/drawing/2014/main" id="{6FD53377-1D34-8E47-A843-74235BF48178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9725" y="1327150"/>
                  <a:ext cx="5924550" cy="44354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9" grpId="0" autoUpdateAnimBg="0"/>
      <p:bldP spid="4404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2">
            <a:extLst>
              <a:ext uri="{FF2B5EF4-FFF2-40B4-BE49-F238E27FC236}">
                <a16:creationId xmlns:a16="http://schemas.microsoft.com/office/drawing/2014/main" id="{73F88235-2636-2E30-4402-3E523BC4D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8964612" cy="436562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0066"/>
                </a:solidFill>
              </a:rPr>
              <a:t>Co-transport </a:t>
            </a:r>
            <a:endParaRPr lang="en-GB" altLang="en-US" sz="2800" b="1" i="1">
              <a:solidFill>
                <a:srgbClr val="000066"/>
              </a:solidFill>
            </a:endParaRPr>
          </a:p>
        </p:txBody>
      </p:sp>
      <p:pic>
        <p:nvPicPr>
          <p:cNvPr id="12291" name="Picture 2">
            <a:extLst>
              <a:ext uri="{FF2B5EF4-FFF2-40B4-BE49-F238E27FC236}">
                <a16:creationId xmlns:a16="http://schemas.microsoft.com/office/drawing/2014/main" id="{44448472-2D4C-479F-51A6-37CBA392D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052513"/>
            <a:ext cx="5940425" cy="580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6">
            <a:extLst>
              <a:ext uri="{FF2B5EF4-FFF2-40B4-BE49-F238E27FC236}">
                <a16:creationId xmlns:a16="http://schemas.microsoft.com/office/drawing/2014/main" id="{08BF3CA9-620F-7C68-0AA0-922520E22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5638"/>
            <a:ext cx="4908550" cy="16319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2000" b="1" dirty="0">
                <a:solidFill>
                  <a:srgbClr val="000066"/>
                </a:solidFill>
              </a:rPr>
              <a:t>Two molecules are transported together by</a:t>
            </a: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  <a:defRPr/>
            </a:pPr>
            <a:r>
              <a:rPr lang="en-GB" altLang="en-US" sz="2000" b="1" dirty="0">
                <a:solidFill>
                  <a:srgbClr val="C00000"/>
                </a:solidFill>
              </a:rPr>
              <a:t>Facilitated Diffusion</a:t>
            </a: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  <a:defRPr/>
            </a:pPr>
            <a:r>
              <a:rPr lang="en-GB" altLang="en-US" sz="2000" b="1" dirty="0">
                <a:solidFill>
                  <a:srgbClr val="C00000"/>
                </a:solidFill>
              </a:rPr>
              <a:t>Active Transport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000" b="1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GB" altLang="en-US" sz="2000" b="1" dirty="0">
              <a:solidFill>
                <a:srgbClr val="00006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365429-6FB7-5660-BC47-4078A871A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62438"/>
            <a:ext cx="334803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b="1">
                <a:solidFill>
                  <a:srgbClr val="002060"/>
                </a:solidFill>
                <a:cs typeface="Times New Roman" panose="02020603050405020304" pitchFamily="18" charset="0"/>
              </a:rPr>
              <a:t>Active transport of Na</a:t>
            </a:r>
            <a:r>
              <a:rPr lang="en-GB" altLang="en-US" b="1" baseline="30000">
                <a:solidFill>
                  <a:srgbClr val="002060"/>
                </a:solidFill>
                <a:cs typeface="Times New Roman" panose="02020603050405020304" pitchFamily="18" charset="0"/>
              </a:rPr>
              <a:t>+</a:t>
            </a:r>
            <a:r>
              <a:rPr lang="en-GB" altLang="en-US" b="1">
                <a:solidFill>
                  <a:srgbClr val="002060"/>
                </a:solidFill>
                <a:cs typeface="Times New Roman" panose="02020603050405020304" pitchFamily="18" charset="0"/>
              </a:rPr>
              <a:t> ions into blood by a carrier protein keeps Na</a:t>
            </a:r>
            <a:r>
              <a:rPr lang="en-GB" altLang="en-US" b="1" baseline="30000">
                <a:solidFill>
                  <a:srgbClr val="002060"/>
                </a:solidFill>
                <a:cs typeface="Times New Roman" panose="02020603050405020304" pitchFamily="18" charset="0"/>
              </a:rPr>
              <a:t>+ </a:t>
            </a:r>
            <a:r>
              <a:rPr lang="en-GB" altLang="en-US" b="1">
                <a:solidFill>
                  <a:srgbClr val="002060"/>
                </a:solidFill>
                <a:cs typeface="Times New Roman" panose="02020603050405020304" pitchFamily="18" charset="0"/>
              </a:rPr>
              <a:t>ions concentration low within the cell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2662FD-6D24-A7B3-A197-A4F6B89D68E3}"/>
              </a:ext>
            </a:extLst>
          </p:cNvPr>
          <p:cNvCxnSpPr/>
          <p:nvPr/>
        </p:nvCxnSpPr>
        <p:spPr>
          <a:xfrm>
            <a:off x="2916238" y="4908550"/>
            <a:ext cx="1871662" cy="6477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9D0E652-B735-0F4C-CCC4-8F0D32C86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50" y="1806575"/>
            <a:ext cx="320833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b="1">
                <a:solidFill>
                  <a:srgbClr val="002060"/>
                </a:solidFill>
                <a:cs typeface="Times New Roman" panose="02020603050405020304" pitchFamily="18" charset="0"/>
              </a:rPr>
              <a:t>Na</a:t>
            </a:r>
            <a:r>
              <a:rPr lang="en-GB" altLang="en-US" b="1" baseline="30000">
                <a:solidFill>
                  <a:srgbClr val="002060"/>
                </a:solidFill>
                <a:cs typeface="Times New Roman" panose="02020603050405020304" pitchFamily="18" charset="0"/>
              </a:rPr>
              <a:t>+ </a:t>
            </a:r>
            <a:r>
              <a:rPr lang="en-GB" altLang="en-US" b="1">
                <a:solidFill>
                  <a:srgbClr val="002060"/>
                </a:solidFill>
                <a:cs typeface="Times New Roman" panose="02020603050405020304" pitchFamily="18" charset="0"/>
              </a:rPr>
              <a:t>ions diffuse into cells down concentration gradient by facilitated diffusion from lumen taking glucose with them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My Documents\My Pictures\backdrops\glucoseabsorb2.jpg">
            <a:extLst>
              <a:ext uri="{FF2B5EF4-FFF2-40B4-BE49-F238E27FC236}">
                <a16:creationId xmlns:a16="http://schemas.microsoft.com/office/drawing/2014/main" id="{80E9C9A4-7A28-34ED-CC7C-D328375DE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 descr="D:\My Documents\My Pictures\backdrops\sodiumpump.jpg">
            <a:extLst>
              <a:ext uri="{FF2B5EF4-FFF2-40B4-BE49-F238E27FC236}">
                <a16:creationId xmlns:a16="http://schemas.microsoft.com/office/drawing/2014/main" id="{602819EC-359D-FB7E-1B62-1C089ECBA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338" y="3335338"/>
            <a:ext cx="2566987" cy="352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D:\My Documents\My Pictures\backdrops\low.jpg">
            <a:extLst>
              <a:ext uri="{FF2B5EF4-FFF2-40B4-BE49-F238E27FC236}">
                <a16:creationId xmlns:a16="http://schemas.microsoft.com/office/drawing/2014/main" id="{286E6705-86AD-CDD8-88C8-7B8495B57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050" y="2824163"/>
            <a:ext cx="16668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">
            <a:extLst>
              <a:ext uri="{FF2B5EF4-FFF2-40B4-BE49-F238E27FC236}">
                <a16:creationId xmlns:a16="http://schemas.microsoft.com/office/drawing/2014/main" id="{3DEDB981-670A-EED0-C6C0-4D57E1D84F49}"/>
              </a:ext>
            </a:extLst>
          </p:cNvPr>
          <p:cNvGrpSpPr>
            <a:grpSpLocks/>
          </p:cNvGrpSpPr>
          <p:nvPr/>
        </p:nvGrpSpPr>
        <p:grpSpPr bwMode="auto">
          <a:xfrm>
            <a:off x="3995738" y="3014663"/>
            <a:ext cx="1119187" cy="3436937"/>
            <a:chOff x="2517" y="1899"/>
            <a:chExt cx="705" cy="2165"/>
          </a:xfrm>
        </p:grpSpPr>
        <p:pic>
          <p:nvPicPr>
            <p:cNvPr id="11272" name="Picture 5" descr="D:\My Documents\My Pictures\backdrops\glucose.jpg">
              <a:extLst>
                <a:ext uri="{FF2B5EF4-FFF2-40B4-BE49-F238E27FC236}">
                  <a16:creationId xmlns:a16="http://schemas.microsoft.com/office/drawing/2014/main" id="{BFA5B7BC-0679-5E13-7F26-5679E835E4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1899"/>
              <a:ext cx="705" cy="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3" name="Line 6">
              <a:extLst>
                <a:ext uri="{FF2B5EF4-FFF2-40B4-BE49-F238E27FC236}">
                  <a16:creationId xmlns:a16="http://schemas.microsoft.com/office/drawing/2014/main" id="{41839C21-DF4B-F1E7-FE9E-3E5DDB0637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9" y="2588"/>
              <a:ext cx="0" cy="14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270" name="Text Box 22">
            <a:extLst>
              <a:ext uri="{FF2B5EF4-FFF2-40B4-BE49-F238E27FC236}">
                <a16:creationId xmlns:a16="http://schemas.microsoft.com/office/drawing/2014/main" id="{C78FA1DC-E91A-559A-77A0-7E6A45D59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771775" cy="1127125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0066"/>
                </a:solidFill>
              </a:rPr>
              <a:t>Co-transport of glucose and Na</a:t>
            </a:r>
            <a:r>
              <a:rPr lang="en-GB" altLang="en-US" sz="2800" b="1" baseline="30000">
                <a:solidFill>
                  <a:srgbClr val="000066"/>
                </a:solidFill>
              </a:rPr>
              <a:t>+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0066"/>
                </a:solidFill>
              </a:rPr>
              <a:t>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964EF9-E34C-D09B-58BF-5DFF0996B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550" y="1120775"/>
            <a:ext cx="3116263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GB" altLang="en-US" sz="1800" b="1">
                <a:solidFill>
                  <a:srgbClr val="A50021"/>
                </a:solidFill>
                <a:ea typeface="Times New Roman" panose="02020603050405020304" pitchFamily="18" charset="0"/>
                <a:cs typeface="TimesNewRoman"/>
              </a:rPr>
              <a:t>Co-transport</a:t>
            </a:r>
            <a:r>
              <a:rPr lang="en-GB" altLang="en-US" sz="1800" b="1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 </a:t>
            </a:r>
            <a:r>
              <a:rPr lang="en-GB" altLang="en-US" sz="1800" b="1">
                <a:solidFill>
                  <a:srgbClr val="A50021"/>
                </a:solidFill>
                <a:ea typeface="Times New Roman" panose="02020603050405020304" pitchFamily="18" charset="0"/>
                <a:cs typeface="TimesNewRoman"/>
              </a:rPr>
              <a:t>carrier protein </a:t>
            </a:r>
            <a:r>
              <a:rPr lang="en-GB" altLang="en-US" sz="1800" b="1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binds both Na</a:t>
            </a:r>
            <a:r>
              <a:rPr lang="en-GB" altLang="en-US" sz="1800" b="1" baseline="30000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+ </a:t>
            </a:r>
            <a:r>
              <a:rPr lang="en-GB" altLang="en-US" sz="1800" b="1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and glucose</a:t>
            </a:r>
          </a:p>
          <a:p>
            <a:pPr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GB" altLang="en-US" sz="1800" b="1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Na/K pump </a:t>
            </a:r>
            <a:r>
              <a:rPr lang="en-GB" altLang="en-US" sz="1800" b="1">
                <a:solidFill>
                  <a:srgbClr val="A50021"/>
                </a:solidFill>
                <a:ea typeface="Times New Roman" panose="02020603050405020304" pitchFamily="18" charset="0"/>
                <a:cs typeface="TimesNewRoman"/>
              </a:rPr>
              <a:t>actively transports </a:t>
            </a:r>
            <a:r>
              <a:rPr lang="en-GB" altLang="en-US" sz="1800" b="1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Na</a:t>
            </a:r>
            <a:r>
              <a:rPr lang="en-GB" altLang="en-US" sz="1800" b="1" baseline="30000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+ </a:t>
            </a:r>
            <a:r>
              <a:rPr lang="en-GB" altLang="en-US" sz="1800" b="1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out of the cell into the blood </a:t>
            </a:r>
          </a:p>
          <a:p>
            <a:pPr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GB" altLang="en-US" sz="1800" b="1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Lowering Na</a:t>
            </a:r>
            <a:r>
              <a:rPr lang="en-GB" altLang="en-US" sz="1800" b="1" baseline="30000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+</a:t>
            </a:r>
            <a:r>
              <a:rPr lang="en-GB" altLang="en-US" sz="1800" b="1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 concentration inside cell causing </a:t>
            </a:r>
            <a:r>
              <a:rPr lang="en-GB" altLang="en-US" sz="1800" b="1">
                <a:solidFill>
                  <a:srgbClr val="A50021"/>
                </a:solidFill>
                <a:ea typeface="Times New Roman" panose="02020603050405020304" pitchFamily="18" charset="0"/>
                <a:cs typeface="TimesNewRoman"/>
              </a:rPr>
              <a:t>facilitated diffusion </a:t>
            </a:r>
            <a:r>
              <a:rPr lang="en-GB" altLang="en-US" sz="1800" b="1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of Na</a:t>
            </a:r>
            <a:r>
              <a:rPr lang="en-GB" altLang="en-US" sz="1800" b="1" baseline="30000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+ </a:t>
            </a:r>
            <a:r>
              <a:rPr lang="en-GB" altLang="en-US" sz="1800" b="1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ions together with glucose by the co-transport protein </a:t>
            </a:r>
          </a:p>
          <a:p>
            <a:pPr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GB" altLang="en-US" sz="1800" b="1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A glucose channel protein transports glucose into the tissue fluid by </a:t>
            </a:r>
            <a:r>
              <a:rPr lang="en-GB" altLang="en-US" sz="1800" b="1">
                <a:solidFill>
                  <a:srgbClr val="A50021"/>
                </a:solidFill>
                <a:ea typeface="Times New Roman" panose="02020603050405020304" pitchFamily="18" charset="0"/>
                <a:cs typeface="TimesNewRoman"/>
              </a:rPr>
              <a:t>facilitated diffusion </a:t>
            </a:r>
          </a:p>
          <a:p>
            <a:pPr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GB" altLang="en-US" sz="1800" b="1">
                <a:solidFill>
                  <a:srgbClr val="000066"/>
                </a:solidFill>
                <a:ea typeface="Times New Roman" panose="02020603050405020304" pitchFamily="18" charset="0"/>
                <a:cs typeface="TimesNewRoman"/>
              </a:rPr>
              <a:t>Glucose diffuses from the tissue fluid into the blood capillaries by </a:t>
            </a:r>
            <a:r>
              <a:rPr lang="en-GB" altLang="en-US" sz="1800" b="1">
                <a:solidFill>
                  <a:srgbClr val="A50021"/>
                </a:solidFill>
                <a:ea typeface="Times New Roman" panose="02020603050405020304" pitchFamily="18" charset="0"/>
                <a:cs typeface="TimesNewRoman"/>
              </a:rPr>
              <a:t>simple diffusion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WordArt 2">
            <a:extLst>
              <a:ext uri="{FF2B5EF4-FFF2-40B4-BE49-F238E27FC236}">
                <a16:creationId xmlns:a16="http://schemas.microsoft.com/office/drawing/2014/main" id="{12DE74AC-ED4C-CEE3-E24B-219974661D6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09613" y="0"/>
            <a:ext cx="77247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 panose="020B0A04020102020204" pitchFamily="34" charset="0"/>
              </a:rPr>
              <a:t>Transport Across Membranes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7693BDB8-B488-8BFA-2701-E8FD6A3FA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646113"/>
            <a:ext cx="3106737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A50021"/>
                </a:solidFill>
              </a:rPr>
              <a:t>SIMPLE DIFFUSION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48F274B2-D4F7-067E-0D8E-28FC19B3A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3" y="1074738"/>
            <a:ext cx="819308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Simple diffusion</a:t>
            </a:r>
            <a:r>
              <a:rPr lang="en-GB" altLang="en-US" sz="2000" b="1">
                <a:solidFill>
                  <a:srgbClr val="A50021"/>
                </a:solidFill>
              </a:rPr>
              <a:t> is the </a:t>
            </a:r>
            <a:r>
              <a:rPr lang="en-GB" altLang="en-US" sz="2000" b="1">
                <a:solidFill>
                  <a:srgbClr val="000066"/>
                </a:solidFill>
              </a:rPr>
              <a:t>NET</a:t>
            </a:r>
            <a:r>
              <a:rPr lang="en-GB" altLang="en-US" sz="2000" b="1">
                <a:solidFill>
                  <a:srgbClr val="A50021"/>
                </a:solidFill>
              </a:rPr>
              <a:t> movement of of ions or molecules </a:t>
            </a:r>
            <a:r>
              <a:rPr lang="en-GB" altLang="en-US" sz="2000" b="1">
                <a:solidFill>
                  <a:srgbClr val="000066"/>
                </a:solidFill>
              </a:rPr>
              <a:t>down their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concentration gradient</a:t>
            </a:r>
            <a:r>
              <a:rPr lang="en-GB" altLang="en-US" sz="2000" b="1">
                <a:solidFill>
                  <a:srgbClr val="A50021"/>
                </a:solidFill>
              </a:rPr>
              <a:t> i.e. from regions of </a:t>
            </a:r>
            <a:r>
              <a:rPr lang="en-GB" altLang="en-US" sz="2000" b="1">
                <a:solidFill>
                  <a:srgbClr val="000066"/>
                </a:solidFill>
              </a:rPr>
              <a:t>HIGH</a:t>
            </a:r>
            <a:r>
              <a:rPr lang="en-GB" altLang="en-US" sz="2000" b="1">
                <a:solidFill>
                  <a:srgbClr val="A50021"/>
                </a:solidFill>
              </a:rPr>
              <a:t> concentration to regions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of </a:t>
            </a:r>
            <a:r>
              <a:rPr lang="en-GB" altLang="en-US" sz="2000" b="1">
                <a:solidFill>
                  <a:srgbClr val="000066"/>
                </a:solidFill>
              </a:rPr>
              <a:t>LOW</a:t>
            </a:r>
            <a:r>
              <a:rPr lang="en-GB" altLang="en-US" sz="2000" b="1">
                <a:solidFill>
                  <a:srgbClr val="A50021"/>
                </a:solidFill>
              </a:rPr>
              <a:t> concentration</a:t>
            </a:r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id="{618B4472-4A5E-6D43-140A-3DA9D0B1D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21213" y="3349625"/>
            <a:ext cx="519112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">
            <a:extLst>
              <a:ext uri="{FF2B5EF4-FFF2-40B4-BE49-F238E27FC236}">
                <a16:creationId xmlns:a16="http://schemas.microsoft.com/office/drawing/2014/main" id="{844EEDE8-24F8-DE02-89FE-B827C407E526}"/>
              </a:ext>
            </a:extLst>
          </p:cNvPr>
          <p:cNvGrpSpPr>
            <a:grpSpLocks/>
          </p:cNvGrpSpPr>
          <p:nvPr/>
        </p:nvGrpSpPr>
        <p:grpSpPr bwMode="auto">
          <a:xfrm>
            <a:off x="2876550" y="3470275"/>
            <a:ext cx="1520825" cy="2351088"/>
            <a:chOff x="1609" y="2459"/>
            <a:chExt cx="958" cy="1481"/>
          </a:xfrm>
        </p:grpSpPr>
        <p:sp>
          <p:nvSpPr>
            <p:cNvPr id="23588" name="Oval 8">
              <a:extLst>
                <a:ext uri="{FF2B5EF4-FFF2-40B4-BE49-F238E27FC236}">
                  <a16:creationId xmlns:a16="http://schemas.microsoft.com/office/drawing/2014/main" id="{37CDED77-98CD-1BFB-0598-2D6629A32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770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9" name="Oval 9">
              <a:extLst>
                <a:ext uri="{FF2B5EF4-FFF2-40B4-BE49-F238E27FC236}">
                  <a16:creationId xmlns:a16="http://schemas.microsoft.com/office/drawing/2014/main" id="{18357ED5-135F-C9C7-EC30-1865BE258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" y="3135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90" name="Oval 10">
              <a:extLst>
                <a:ext uri="{FF2B5EF4-FFF2-40B4-BE49-F238E27FC236}">
                  <a16:creationId xmlns:a16="http://schemas.microsoft.com/office/drawing/2014/main" id="{B41EAA38-68C8-8C03-37B6-069AF0E997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2708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91" name="Oval 11">
              <a:extLst>
                <a:ext uri="{FF2B5EF4-FFF2-40B4-BE49-F238E27FC236}">
                  <a16:creationId xmlns:a16="http://schemas.microsoft.com/office/drawing/2014/main" id="{4F0544F4-AB92-9E6C-B66B-B15297D5F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5" y="2459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92" name="Oval 12">
              <a:extLst>
                <a:ext uri="{FF2B5EF4-FFF2-40B4-BE49-F238E27FC236}">
                  <a16:creationId xmlns:a16="http://schemas.microsoft.com/office/drawing/2014/main" id="{FD7D2A69-E9F7-7E52-31A5-6443A7DC27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4" y="2847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93" name="Oval 13">
              <a:extLst>
                <a:ext uri="{FF2B5EF4-FFF2-40B4-BE49-F238E27FC236}">
                  <a16:creationId xmlns:a16="http://schemas.microsoft.com/office/drawing/2014/main" id="{144FE4E7-7441-1233-ABF8-FE6307BCE9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0" y="3190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94" name="Oval 14">
              <a:extLst>
                <a:ext uri="{FF2B5EF4-FFF2-40B4-BE49-F238E27FC236}">
                  <a16:creationId xmlns:a16="http://schemas.microsoft.com/office/drawing/2014/main" id="{D6612F06-DD78-64BB-A375-444FC43B85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2478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95" name="Oval 15">
              <a:extLst>
                <a:ext uri="{FF2B5EF4-FFF2-40B4-BE49-F238E27FC236}">
                  <a16:creationId xmlns:a16="http://schemas.microsoft.com/office/drawing/2014/main" id="{5BB7E30E-A917-611D-C58D-B23779094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2" y="3210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96" name="Oval 16">
              <a:extLst>
                <a:ext uri="{FF2B5EF4-FFF2-40B4-BE49-F238E27FC236}">
                  <a16:creationId xmlns:a16="http://schemas.microsoft.com/office/drawing/2014/main" id="{CB3EA5BC-F852-13E4-68FF-776133721D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3351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97" name="Oval 17">
              <a:extLst>
                <a:ext uri="{FF2B5EF4-FFF2-40B4-BE49-F238E27FC236}">
                  <a16:creationId xmlns:a16="http://schemas.microsoft.com/office/drawing/2014/main" id="{D66DADA7-4D2F-9266-90A6-5F87D7C8B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" y="3491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98" name="Oval 18">
              <a:extLst>
                <a:ext uri="{FF2B5EF4-FFF2-40B4-BE49-F238E27FC236}">
                  <a16:creationId xmlns:a16="http://schemas.microsoft.com/office/drawing/2014/main" id="{1BA6651E-B024-E718-25A7-FB46983E2F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4" y="3354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99" name="Oval 19">
              <a:extLst>
                <a:ext uri="{FF2B5EF4-FFF2-40B4-BE49-F238E27FC236}">
                  <a16:creationId xmlns:a16="http://schemas.microsoft.com/office/drawing/2014/main" id="{0D4C46ED-F0FD-7159-0625-CEF02DCEC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3015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00" name="Oval 20">
              <a:extLst>
                <a:ext uri="{FF2B5EF4-FFF2-40B4-BE49-F238E27FC236}">
                  <a16:creationId xmlns:a16="http://schemas.microsoft.com/office/drawing/2014/main" id="{77C02EB0-0711-BF7A-9E90-FF422810F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2" y="2950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01" name="Oval 21">
              <a:extLst>
                <a:ext uri="{FF2B5EF4-FFF2-40B4-BE49-F238E27FC236}">
                  <a16:creationId xmlns:a16="http://schemas.microsoft.com/office/drawing/2014/main" id="{DA692414-5772-34E9-5338-5A4FDC6EE6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0" y="2516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02" name="Oval 22">
              <a:extLst>
                <a:ext uri="{FF2B5EF4-FFF2-40B4-BE49-F238E27FC236}">
                  <a16:creationId xmlns:a16="http://schemas.microsoft.com/office/drawing/2014/main" id="{F444AD34-9F8B-58CF-712F-6C8D9317B6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" y="2475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03" name="Oval 23">
              <a:extLst>
                <a:ext uri="{FF2B5EF4-FFF2-40B4-BE49-F238E27FC236}">
                  <a16:creationId xmlns:a16="http://schemas.microsoft.com/office/drawing/2014/main" id="{12A1BFA2-17A9-440A-A6DA-2557660B4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3567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04" name="Oval 24">
              <a:extLst>
                <a:ext uri="{FF2B5EF4-FFF2-40B4-BE49-F238E27FC236}">
                  <a16:creationId xmlns:a16="http://schemas.microsoft.com/office/drawing/2014/main" id="{2FCF5339-064E-3151-B48C-5B69D5030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0" y="3783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05" name="Oval 25">
              <a:extLst>
                <a:ext uri="{FF2B5EF4-FFF2-40B4-BE49-F238E27FC236}">
                  <a16:creationId xmlns:a16="http://schemas.microsoft.com/office/drawing/2014/main" id="{799CBFF3-2F07-6555-4521-67B80E47A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5" y="3774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06" name="Oval 26">
              <a:extLst>
                <a:ext uri="{FF2B5EF4-FFF2-40B4-BE49-F238E27FC236}">
                  <a16:creationId xmlns:a16="http://schemas.microsoft.com/office/drawing/2014/main" id="{BFE215B8-693A-520A-30A6-C8CA3C0BE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1" y="3640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3" name="Group 27">
            <a:extLst>
              <a:ext uri="{FF2B5EF4-FFF2-40B4-BE49-F238E27FC236}">
                <a16:creationId xmlns:a16="http://schemas.microsoft.com/office/drawing/2014/main" id="{6833D96C-503A-145A-486A-CA925C6DD8C1}"/>
              </a:ext>
            </a:extLst>
          </p:cNvPr>
          <p:cNvGrpSpPr>
            <a:grpSpLocks/>
          </p:cNvGrpSpPr>
          <p:nvPr/>
        </p:nvGrpSpPr>
        <p:grpSpPr bwMode="auto">
          <a:xfrm>
            <a:off x="5572125" y="3460750"/>
            <a:ext cx="815975" cy="1744663"/>
            <a:chOff x="3202" y="2619"/>
            <a:chExt cx="514" cy="1099"/>
          </a:xfrm>
        </p:grpSpPr>
        <p:sp>
          <p:nvSpPr>
            <p:cNvPr id="23582" name="Oval 28">
              <a:extLst>
                <a:ext uri="{FF2B5EF4-FFF2-40B4-BE49-F238E27FC236}">
                  <a16:creationId xmlns:a16="http://schemas.microsoft.com/office/drawing/2014/main" id="{A03220F6-B1FA-337F-3394-D33A7E164E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2" y="3001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3" name="Oval 29">
              <a:extLst>
                <a:ext uri="{FF2B5EF4-FFF2-40B4-BE49-F238E27FC236}">
                  <a16:creationId xmlns:a16="http://schemas.microsoft.com/office/drawing/2014/main" id="{0B9AC755-E8BA-651A-37E3-7DD0D9132D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8" y="2619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4" name="Oval 30">
              <a:extLst>
                <a:ext uri="{FF2B5EF4-FFF2-40B4-BE49-F238E27FC236}">
                  <a16:creationId xmlns:a16="http://schemas.microsoft.com/office/drawing/2014/main" id="{0DF124C5-919E-16C0-016F-0497C4660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7" y="3307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5" name="Oval 31">
              <a:extLst>
                <a:ext uri="{FF2B5EF4-FFF2-40B4-BE49-F238E27FC236}">
                  <a16:creationId xmlns:a16="http://schemas.microsoft.com/office/drawing/2014/main" id="{87A1EFEF-5FBC-2B9E-3B23-E7ED37F0F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5" y="3494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6" name="Oval 32">
              <a:extLst>
                <a:ext uri="{FF2B5EF4-FFF2-40B4-BE49-F238E27FC236}">
                  <a16:creationId xmlns:a16="http://schemas.microsoft.com/office/drawing/2014/main" id="{9D2ED168-5C4A-DE24-FA53-23F097189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7" y="3561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7" name="Oval 33">
              <a:extLst>
                <a:ext uri="{FF2B5EF4-FFF2-40B4-BE49-F238E27FC236}">
                  <a16:creationId xmlns:a16="http://schemas.microsoft.com/office/drawing/2014/main" id="{A988BE55-000E-943A-DF73-C9C634B11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9" y="2925"/>
              <a:ext cx="157" cy="1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9250" name="Oval 34">
            <a:extLst>
              <a:ext uri="{FF2B5EF4-FFF2-40B4-BE49-F238E27FC236}">
                <a16:creationId xmlns:a16="http://schemas.microsoft.com/office/drawing/2014/main" id="{B4480737-8490-0501-AB32-51645908E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1450" y="5843588"/>
            <a:ext cx="249238" cy="249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51" name="Oval 35">
            <a:extLst>
              <a:ext uri="{FF2B5EF4-FFF2-40B4-BE49-F238E27FC236}">
                <a16:creationId xmlns:a16="http://schemas.microsoft.com/office/drawing/2014/main" id="{41C76E5F-931C-41C3-7999-0FAA60B3A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675" y="5843588"/>
            <a:ext cx="249238" cy="249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52" name="Oval 36">
            <a:extLst>
              <a:ext uri="{FF2B5EF4-FFF2-40B4-BE49-F238E27FC236}">
                <a16:creationId xmlns:a16="http://schemas.microsoft.com/office/drawing/2014/main" id="{5AE8E702-6AF4-D614-C85F-4E09672BC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5843588"/>
            <a:ext cx="249238" cy="249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53" name="Oval 37">
            <a:extLst>
              <a:ext uri="{FF2B5EF4-FFF2-40B4-BE49-F238E27FC236}">
                <a16:creationId xmlns:a16="http://schemas.microsoft.com/office/drawing/2014/main" id="{56C2F526-1832-AB8B-2A5F-16E877635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0" y="5840413"/>
            <a:ext cx="249238" cy="249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54" name="Oval 38">
            <a:extLst>
              <a:ext uri="{FF2B5EF4-FFF2-40B4-BE49-F238E27FC236}">
                <a16:creationId xmlns:a16="http://schemas.microsoft.com/office/drawing/2014/main" id="{AEFE4081-8CB1-0D14-3939-A508EF026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5837238"/>
            <a:ext cx="249238" cy="249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55" name="Oval 39">
            <a:extLst>
              <a:ext uri="{FF2B5EF4-FFF2-40B4-BE49-F238E27FC236}">
                <a16:creationId xmlns:a16="http://schemas.microsoft.com/office/drawing/2014/main" id="{F4D4E9D2-2AB3-D62E-55D7-C9B286474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3050" y="5834063"/>
            <a:ext cx="249238" cy="249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56" name="Oval 40">
            <a:extLst>
              <a:ext uri="{FF2B5EF4-FFF2-40B4-BE49-F238E27FC236}">
                <a16:creationId xmlns:a16="http://schemas.microsoft.com/office/drawing/2014/main" id="{62E02BAF-76B8-0884-E709-D04AA5910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6100" y="5830888"/>
            <a:ext cx="249238" cy="249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57" name="Oval 41">
            <a:extLst>
              <a:ext uri="{FF2B5EF4-FFF2-40B4-BE49-F238E27FC236}">
                <a16:creationId xmlns:a16="http://schemas.microsoft.com/office/drawing/2014/main" id="{060123C4-2A13-CE1E-D8BA-8BF2E995E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9150" y="5827713"/>
            <a:ext cx="249238" cy="249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58" name="Oval 42">
            <a:extLst>
              <a:ext uri="{FF2B5EF4-FFF2-40B4-BE49-F238E27FC236}">
                <a16:creationId xmlns:a16="http://schemas.microsoft.com/office/drawing/2014/main" id="{09759F77-8E78-D935-4F29-342B22595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824538"/>
            <a:ext cx="249238" cy="249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59" name="Oval 43">
            <a:extLst>
              <a:ext uri="{FF2B5EF4-FFF2-40B4-BE49-F238E27FC236}">
                <a16:creationId xmlns:a16="http://schemas.microsoft.com/office/drawing/2014/main" id="{CD7C7110-190D-29B3-0F94-F3D2F99B8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250" y="5821363"/>
            <a:ext cx="249238" cy="249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60" name="Oval 44">
            <a:extLst>
              <a:ext uri="{FF2B5EF4-FFF2-40B4-BE49-F238E27FC236}">
                <a16:creationId xmlns:a16="http://schemas.microsoft.com/office/drawing/2014/main" id="{C7520971-D21D-A2E2-D34F-94102344C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8300" y="5818188"/>
            <a:ext cx="249238" cy="249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61" name="Oval 45">
            <a:extLst>
              <a:ext uri="{FF2B5EF4-FFF2-40B4-BE49-F238E27FC236}">
                <a16:creationId xmlns:a16="http://schemas.microsoft.com/office/drawing/2014/main" id="{58146ECC-DA17-AC31-92BD-6C4A4F2A9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1350" y="5815013"/>
            <a:ext cx="249238" cy="249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62" name="Oval 46">
            <a:extLst>
              <a:ext uri="{FF2B5EF4-FFF2-40B4-BE49-F238E27FC236}">
                <a16:creationId xmlns:a16="http://schemas.microsoft.com/office/drawing/2014/main" id="{246B25B1-57CD-FE49-AB74-16B5E7CE9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5225" y="5843588"/>
            <a:ext cx="249238" cy="2492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263" name="Text Box 47">
            <a:extLst>
              <a:ext uri="{FF2B5EF4-FFF2-40B4-BE49-F238E27FC236}">
                <a16:creationId xmlns:a16="http://schemas.microsoft.com/office/drawing/2014/main" id="{A5556116-30CB-DFA1-3196-7D20E4248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13" y="4024313"/>
            <a:ext cx="2697162" cy="8223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000066"/>
                </a:solidFill>
              </a:rPr>
              <a:t>High concentration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000066"/>
                </a:solidFill>
              </a:rPr>
              <a:t>of molecules</a:t>
            </a:r>
          </a:p>
        </p:txBody>
      </p:sp>
      <p:sp>
        <p:nvSpPr>
          <p:cNvPr id="9264" name="Text Box 48">
            <a:extLst>
              <a:ext uri="{FF2B5EF4-FFF2-40B4-BE49-F238E27FC236}">
                <a16:creationId xmlns:a16="http://schemas.microsoft.com/office/drawing/2014/main" id="{66B6968B-D749-42ED-9281-991F59FA2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0813" y="4035425"/>
            <a:ext cx="2630487" cy="8223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000066"/>
                </a:solidFill>
              </a:rPr>
              <a:t>Low concentration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000066"/>
                </a:solidFill>
              </a:rPr>
              <a:t>of molecules</a:t>
            </a:r>
          </a:p>
        </p:txBody>
      </p:sp>
      <p:grpSp>
        <p:nvGrpSpPr>
          <p:cNvPr id="4" name="Group 49">
            <a:extLst>
              <a:ext uri="{FF2B5EF4-FFF2-40B4-BE49-F238E27FC236}">
                <a16:creationId xmlns:a16="http://schemas.microsoft.com/office/drawing/2014/main" id="{01FAC7AD-80F3-3303-2EB3-6AFBFC02CEAA}"/>
              </a:ext>
            </a:extLst>
          </p:cNvPr>
          <p:cNvGrpSpPr>
            <a:grpSpLocks/>
          </p:cNvGrpSpPr>
          <p:nvPr/>
        </p:nvGrpSpPr>
        <p:grpSpPr bwMode="auto">
          <a:xfrm>
            <a:off x="4441825" y="5181600"/>
            <a:ext cx="4071938" cy="485775"/>
            <a:chOff x="2798" y="3537"/>
            <a:chExt cx="2565" cy="306"/>
          </a:xfrm>
        </p:grpSpPr>
        <p:sp>
          <p:nvSpPr>
            <p:cNvPr id="23580" name="Text Box 50">
              <a:extLst>
                <a:ext uri="{FF2B5EF4-FFF2-40B4-BE49-F238E27FC236}">
                  <a16:creationId xmlns:a16="http://schemas.microsoft.com/office/drawing/2014/main" id="{1D02FF9D-D9BB-B26E-1737-86E9F45401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1" y="3574"/>
              <a:ext cx="1752" cy="23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</a:rPr>
                <a:t>Net direction of movement</a:t>
              </a:r>
            </a:p>
          </p:txBody>
        </p:sp>
        <p:sp>
          <p:nvSpPr>
            <p:cNvPr id="23581" name="AutoShape 51">
              <a:extLst>
                <a:ext uri="{FF2B5EF4-FFF2-40B4-BE49-F238E27FC236}">
                  <a16:creationId xmlns:a16="http://schemas.microsoft.com/office/drawing/2014/main" id="{7BF3694E-99CB-10DA-AF54-2224640A3B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8" y="3537"/>
              <a:ext cx="802" cy="30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7 w 21600"/>
                <a:gd name="T13" fmla="*/ 5435 h 21600"/>
                <a:gd name="T14" fmla="*/ 18907 w 21600"/>
                <a:gd name="T15" fmla="*/ 162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9268" name="Text Box 52">
            <a:extLst>
              <a:ext uri="{FF2B5EF4-FFF2-40B4-BE49-F238E27FC236}">
                <a16:creationId xmlns:a16="http://schemas.microsoft.com/office/drawing/2014/main" id="{C07125F9-EDA7-4741-0AD2-54F5A6E6E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81325"/>
            <a:ext cx="291465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</a:rPr>
              <a:t>Net directional movement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A50021"/>
                </a:solidFill>
              </a:rPr>
              <a:t>continues until there are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</a:rPr>
              <a:t>equal concentrations</a:t>
            </a:r>
            <a:r>
              <a:rPr lang="en-GB" altLang="en-US" sz="1800" b="1">
                <a:solidFill>
                  <a:srgbClr val="A50021"/>
                </a:solidFill>
              </a:rPr>
              <a:t> on 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A50021"/>
                </a:solidFill>
              </a:rPr>
              <a:t>either side of the membrane</a:t>
            </a:r>
          </a:p>
        </p:txBody>
      </p:sp>
      <p:sp>
        <p:nvSpPr>
          <p:cNvPr id="9269" name="Text Box 53">
            <a:extLst>
              <a:ext uri="{FF2B5EF4-FFF2-40B4-BE49-F238E27FC236}">
                <a16:creationId xmlns:a16="http://schemas.microsoft.com/office/drawing/2014/main" id="{C2191C81-DBC6-22CC-21FD-C7B09F991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11725"/>
            <a:ext cx="258445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A50021"/>
                </a:solidFill>
              </a:rPr>
              <a:t>Diffusion continues until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</a:rPr>
              <a:t>equilibrium</a:t>
            </a:r>
            <a:r>
              <a:rPr lang="en-GB" altLang="en-US" sz="1800" b="1">
                <a:solidFill>
                  <a:srgbClr val="A50021"/>
                </a:solidFill>
              </a:rPr>
              <a:t> is reached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75"/>
                            </p:stCondLst>
                            <p:childTnLst>
                              <p:par>
                                <p:cTn id="4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50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25"/>
                            </p:stCondLst>
                            <p:childTnLst>
                              <p:par>
                                <p:cTn id="5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56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875"/>
                            </p:stCondLst>
                            <p:childTnLst>
                              <p:par>
                                <p:cTn id="59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62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25"/>
                            </p:stCondLst>
                            <p:childTnLst>
                              <p:par>
                                <p:cTn id="6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6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175"/>
                            </p:stCondLst>
                            <p:childTnLst>
                              <p:par>
                                <p:cTn id="7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7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325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8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3" dur="500"/>
                                        <p:tgtEl>
                                          <p:spTgt spid="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9220" grpId="0" autoUpdateAnimBg="0"/>
      <p:bldP spid="9250" grpId="0" animBg="1"/>
      <p:bldP spid="9251" grpId="0" animBg="1"/>
      <p:bldP spid="9252" grpId="0" animBg="1"/>
      <p:bldP spid="9253" grpId="0" animBg="1"/>
      <p:bldP spid="9254" grpId="0" animBg="1"/>
      <p:bldP spid="9255" grpId="0" animBg="1"/>
      <p:bldP spid="9256" grpId="0" animBg="1"/>
      <p:bldP spid="9257" grpId="0" animBg="1"/>
      <p:bldP spid="9258" grpId="0" animBg="1"/>
      <p:bldP spid="9259" grpId="0" animBg="1"/>
      <p:bldP spid="9260" grpId="0" animBg="1"/>
      <p:bldP spid="9261" grpId="0" animBg="1"/>
      <p:bldP spid="9262" grpId="0" animBg="1"/>
      <p:bldP spid="9263" grpId="0" animBg="1" autoUpdateAnimBg="0"/>
      <p:bldP spid="9264" grpId="0" animBg="1" autoUpdateAnimBg="0"/>
      <p:bldP spid="9268" grpId="0" autoUpdateAnimBg="0"/>
      <p:bldP spid="926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4944D194-6B0C-06EC-E36D-E245B6984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3813" y="5946775"/>
            <a:ext cx="6511926" cy="4603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000066"/>
                </a:solidFill>
              </a:rPr>
              <a:t>THE FASTER THE RATE OF DIFFUSION</a:t>
            </a: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B28C0197-3FFE-D01E-9A4E-308EA3607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763" y="673100"/>
            <a:ext cx="88852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en-US" sz="1800" b="1">
                <a:solidFill>
                  <a:srgbClr val="000066"/>
                </a:solidFill>
              </a:rPr>
              <a:t>Diffusion occurs due to concentration difference (</a:t>
            </a:r>
            <a:r>
              <a:rPr lang="en-GB" altLang="en-US" sz="1800" b="1">
                <a:solidFill>
                  <a:srgbClr val="A50021"/>
                </a:solidFill>
              </a:rPr>
              <a:t>concentration gradient</a:t>
            </a:r>
            <a:r>
              <a:rPr lang="en-GB" altLang="en-US" sz="1800" b="1">
                <a:solidFill>
                  <a:srgbClr val="000066"/>
                </a:solidFill>
              </a:rPr>
              <a:t>) outside and inside the cell.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800" b="1">
                <a:solidFill>
                  <a:srgbClr val="000066"/>
                </a:solidFill>
              </a:rPr>
              <a:t>Rate of diffusion decreases as the concentration gradient decreases.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800" b="1">
                <a:solidFill>
                  <a:srgbClr val="000066"/>
                </a:solidFill>
              </a:rPr>
              <a:t>Rate of diffusion increases as the concentration gradient increases.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800" b="1">
                <a:solidFill>
                  <a:srgbClr val="000066"/>
                </a:solidFill>
              </a:rPr>
              <a:t>Net diffusion stops when concentration inside cell equals that outside the cell.</a:t>
            </a: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24D489D2-FB72-3E45-309E-30EEA32EAD1F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2387600"/>
            <a:ext cx="8205787" cy="1449388"/>
            <a:chOff x="382" y="2543"/>
            <a:chExt cx="5169" cy="913"/>
          </a:xfrm>
        </p:grpSpPr>
        <p:sp>
          <p:nvSpPr>
            <p:cNvPr id="14346" name="Rectangle 6">
              <a:extLst>
                <a:ext uri="{FF2B5EF4-FFF2-40B4-BE49-F238E27FC236}">
                  <a16:creationId xmlns:a16="http://schemas.microsoft.com/office/drawing/2014/main" id="{9713806B-1BEF-706E-3EC8-45B2B9CC2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2543"/>
              <a:ext cx="5169" cy="91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0066"/>
                </a:solidFill>
              </a:endParaRPr>
            </a:p>
          </p:txBody>
        </p:sp>
        <p:grpSp>
          <p:nvGrpSpPr>
            <p:cNvPr id="14347" name="Group 7">
              <a:extLst>
                <a:ext uri="{FF2B5EF4-FFF2-40B4-BE49-F238E27FC236}">
                  <a16:creationId xmlns:a16="http://schemas.microsoft.com/office/drawing/2014/main" id="{9E92FD6A-077C-F5AB-91B9-C41C4761BA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9" y="2734"/>
              <a:ext cx="4955" cy="556"/>
              <a:chOff x="522" y="2734"/>
              <a:chExt cx="4955" cy="556"/>
            </a:xfrm>
          </p:grpSpPr>
          <p:sp>
            <p:nvSpPr>
              <p:cNvPr id="14348" name="Text Box 8">
                <a:extLst>
                  <a:ext uri="{FF2B5EF4-FFF2-40B4-BE49-F238E27FC236}">
                    <a16:creationId xmlns:a16="http://schemas.microsoft.com/office/drawing/2014/main" id="{7CE49DB5-497A-6632-FD20-80AEC9473E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2" y="2877"/>
                <a:ext cx="142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b="1">
                    <a:solidFill>
                      <a:srgbClr val="000066"/>
                    </a:solidFill>
                  </a:rPr>
                  <a:t>Rate of diffusion = </a:t>
                </a:r>
              </a:p>
            </p:txBody>
          </p:sp>
          <p:sp>
            <p:nvSpPr>
              <p:cNvPr id="14349" name="Text Box 9">
                <a:extLst>
                  <a:ext uri="{FF2B5EF4-FFF2-40B4-BE49-F238E27FC236}">
                    <a16:creationId xmlns:a16="http://schemas.microsoft.com/office/drawing/2014/main" id="{C51B140B-B137-0728-C6C3-97B3F50448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81" y="2734"/>
                <a:ext cx="359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b="1">
                    <a:solidFill>
                      <a:srgbClr val="000066"/>
                    </a:solidFill>
                  </a:rPr>
                  <a:t>surface area  x  steepness of concentration gradient</a:t>
                </a:r>
              </a:p>
            </p:txBody>
          </p:sp>
          <p:sp>
            <p:nvSpPr>
              <p:cNvPr id="14350" name="Text Box 10">
                <a:extLst>
                  <a:ext uri="{FF2B5EF4-FFF2-40B4-BE49-F238E27FC236}">
                    <a16:creationId xmlns:a16="http://schemas.microsoft.com/office/drawing/2014/main" id="{0470201B-45A3-5046-A900-1A499EF9F3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60" y="3040"/>
                <a:ext cx="169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2000" b="1">
                    <a:solidFill>
                      <a:srgbClr val="000066"/>
                    </a:solidFill>
                  </a:rPr>
                  <a:t>thickness of membrane</a:t>
                </a:r>
              </a:p>
            </p:txBody>
          </p:sp>
          <p:sp>
            <p:nvSpPr>
              <p:cNvPr id="14351" name="Line 11">
                <a:extLst>
                  <a:ext uri="{FF2B5EF4-FFF2-40B4-BE49-F238E27FC236}">
                    <a16:creationId xmlns:a16="http://schemas.microsoft.com/office/drawing/2014/main" id="{754EE900-0BC6-7CDD-AA91-3C369CAD96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7" y="3022"/>
                <a:ext cx="3351" cy="0"/>
              </a:xfrm>
              <a:prstGeom prst="line">
                <a:avLst/>
              </a:prstGeom>
              <a:noFill/>
              <a:ln w="38100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3" name="Text Box 12">
            <a:extLst>
              <a:ext uri="{FF2B5EF4-FFF2-40B4-BE49-F238E27FC236}">
                <a16:creationId xmlns:a16="http://schemas.microsoft.com/office/drawing/2014/main" id="{08B2D9DA-C8C3-245F-3CC4-4CA004268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" y="4273550"/>
            <a:ext cx="283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</a:rPr>
              <a:t>The larger the surface area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DAF862B3-DFA4-1F25-D86F-358FFD164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" y="4694238"/>
            <a:ext cx="3968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</a:rPr>
              <a:t>The steeper the concentration gradient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CFF3D58C-89A1-B2B6-D6E9-7393030A4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3" y="5100638"/>
            <a:ext cx="4225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</a:rPr>
              <a:t>The thinner the membrane</a:t>
            </a:r>
          </a:p>
        </p:txBody>
      </p:sp>
      <p:sp>
        <p:nvSpPr>
          <p:cNvPr id="14344" name="Text Box 22">
            <a:extLst>
              <a:ext uri="{FF2B5EF4-FFF2-40B4-BE49-F238E27FC236}">
                <a16:creationId xmlns:a16="http://schemas.microsoft.com/office/drawing/2014/main" id="{A4710BB0-B6B4-23EC-C27F-F7A486BD6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8964612" cy="436562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0066"/>
                </a:solidFill>
              </a:rPr>
              <a:t>Simple Diffusion</a:t>
            </a:r>
            <a:endParaRPr lang="en-GB" altLang="en-US" sz="2800" b="1" i="1">
              <a:solidFill>
                <a:srgbClr val="000066"/>
              </a:solidFill>
            </a:endParaRPr>
          </a:p>
        </p:txBody>
      </p:sp>
      <p:pic>
        <p:nvPicPr>
          <p:cNvPr id="14345" name="Picture 4">
            <a:extLst>
              <a:ext uri="{FF2B5EF4-FFF2-40B4-BE49-F238E27FC236}">
                <a16:creationId xmlns:a16="http://schemas.microsoft.com/office/drawing/2014/main" id="{359B0F3C-C710-8591-CA83-24B712BCE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3941763"/>
            <a:ext cx="3968750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build="p" autoUpdateAnimBg="0"/>
      <p:bldP spid="13" grpId="0" autoUpdateAnimBg="0"/>
      <p:bldP spid="14" grpId="0" autoUpdateAnimBg="0"/>
      <p:bldP spid="1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2">
            <a:extLst>
              <a:ext uri="{FF2B5EF4-FFF2-40B4-BE49-F238E27FC236}">
                <a16:creationId xmlns:a16="http://schemas.microsoft.com/office/drawing/2014/main" id="{1C4D9F94-A725-D8FF-F8FD-BC99E7D36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8964612" cy="436562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0066"/>
                </a:solidFill>
              </a:rPr>
              <a:t>Comparing Simple diffusion and facilitated diffusion</a:t>
            </a:r>
            <a:endParaRPr lang="en-GB" altLang="en-US" sz="2800" b="1" i="1">
              <a:solidFill>
                <a:srgbClr val="000066"/>
              </a:solidFill>
            </a:endParaRPr>
          </a:p>
        </p:txBody>
      </p:sp>
      <p:pic>
        <p:nvPicPr>
          <p:cNvPr id="15363" name="Picture 2" descr="Diagram&#10;&#10;Description automatically generated">
            <a:extLst>
              <a:ext uri="{FF2B5EF4-FFF2-40B4-BE49-F238E27FC236}">
                <a16:creationId xmlns:a16="http://schemas.microsoft.com/office/drawing/2014/main" id="{99C00D82-7EE5-BD16-F77C-AD329514F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815975"/>
            <a:ext cx="459105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0333A214-F42F-E160-29AA-67B1B18A4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2438" y="938213"/>
            <a:ext cx="1408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0066"/>
                </a:solidFill>
              </a:rPr>
              <a:t>Simple diffusion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237FF1CA-D4E2-A621-7720-8A43724C6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388" y="2085975"/>
            <a:ext cx="1295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0066"/>
                </a:solidFill>
              </a:rPr>
              <a:t>Facilitated diffusion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9CA8D38A-5547-D0E9-CECE-8CED112F3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364163"/>
            <a:ext cx="89011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A50021"/>
                </a:solidFill>
              </a:rPr>
              <a:t>Facilitated diffusion </a:t>
            </a:r>
            <a:r>
              <a:rPr lang="en-GB" altLang="en-US" sz="1800" b="1">
                <a:solidFill>
                  <a:srgbClr val="000066"/>
                </a:solidFill>
              </a:rPr>
              <a:t>occurs through a </a:t>
            </a:r>
            <a:r>
              <a:rPr lang="en-GB" altLang="en-US" sz="1800" b="1">
                <a:solidFill>
                  <a:srgbClr val="A50021"/>
                </a:solidFill>
              </a:rPr>
              <a:t>channel / carrier protein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cs typeface="Times New Roman" panose="02020603050405020304" pitchFamily="18" charset="0"/>
              </a:rPr>
              <a:t>Rate levels out when all carrier proteins’ binding sites are occupied / limited / saturated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 b="1">
              <a:solidFill>
                <a:srgbClr val="000066"/>
              </a:solidFill>
            </a:endParaRPr>
          </a:p>
        </p:txBody>
      </p:sp>
      <p:sp>
        <p:nvSpPr>
          <p:cNvPr id="15367" name="TextBox 8">
            <a:extLst>
              <a:ext uri="{FF2B5EF4-FFF2-40B4-BE49-F238E27FC236}">
                <a16:creationId xmlns:a16="http://schemas.microsoft.com/office/drawing/2014/main" id="{570F0949-685F-CBF5-2375-39244564D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283075"/>
            <a:ext cx="88566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A50021"/>
                </a:solidFill>
              </a:rPr>
              <a:t>Simple Diffusion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</a:rPr>
              <a:t>Moves a substance through the phospholipid bilayer down a </a:t>
            </a:r>
            <a:r>
              <a:rPr lang="en-GB" altLang="en-US" sz="1800" b="1">
                <a:solidFill>
                  <a:srgbClr val="A50021"/>
                </a:solidFill>
              </a:rPr>
              <a:t>concentration gradient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</a:rPr>
              <a:t>Rate of uptake is proportional to concentration of the substance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 b="1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6D274-602A-1DF8-B0D0-44A8A8480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2">
            <a:extLst>
              <a:ext uri="{FF2B5EF4-FFF2-40B4-BE49-F238E27FC236}">
                <a16:creationId xmlns:a16="http://schemas.microsoft.com/office/drawing/2014/main" id="{18996901-AC02-0CF4-CB29-622E3DCC2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8964612" cy="436562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 dirty="0">
                <a:solidFill>
                  <a:srgbClr val="000066"/>
                </a:solidFill>
              </a:rPr>
              <a:t>Endocytosis and exocytosis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3B5CE6-C8E9-6716-4A67-C55485BC5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24744"/>
            <a:ext cx="7563906" cy="538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293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55BDAE8-0A4A-BFF5-148D-62B8DD878ED6}"/>
              </a:ext>
            </a:extLst>
          </p:cNvPr>
          <p:cNvGraphicFramePr>
            <a:graphicFrameLocks noGrp="1"/>
          </p:cNvGraphicFramePr>
          <p:nvPr/>
        </p:nvGraphicFramePr>
        <p:xfrm>
          <a:off x="0" y="115888"/>
          <a:ext cx="9036051" cy="648176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012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2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2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5402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</a:rPr>
                        <a:t>Active transport</a:t>
                      </a:r>
                      <a:endParaRPr lang="en-GB" sz="20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</a:rPr>
                        <a:t>Simple diffusion</a:t>
                      </a:r>
                      <a:endParaRPr lang="en-GB" sz="20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</a:rPr>
                        <a:t>Facilitated diffusion</a:t>
                      </a:r>
                      <a:endParaRPr lang="en-GB" sz="20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0813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Require energy – ATP</a:t>
                      </a:r>
                      <a:endParaRPr lang="en-GB" sz="16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Rate increases as respiration rate increases (requiring oxygen and glucose)</a:t>
                      </a:r>
                      <a:endParaRPr lang="en-GB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</a:rPr>
                        <a:t>Passive – No energy (ATP)</a:t>
                      </a:r>
                      <a:endParaRPr lang="en-GB" sz="16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GB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Passive – No energy (ATP)</a:t>
                      </a:r>
                      <a:endParaRPr lang="en-GB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40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Carrier protein</a:t>
                      </a:r>
                      <a:endParaRPr lang="en-GB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</a:rPr>
                        <a:t>Through the phospholipid bilayer</a:t>
                      </a:r>
                      <a:endParaRPr lang="en-GB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002060"/>
                          </a:solidFill>
                          <a:effectLst/>
                        </a:rPr>
                        <a:t>Carrier protein / Channel protein</a:t>
                      </a:r>
                      <a:endParaRPr lang="en-GB" sz="16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0813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Limited by the number carrier proteins- Rate / graph levels out reaching maximum</a:t>
                      </a:r>
                      <a:endParaRPr lang="en-GB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</a:rPr>
                        <a:t>Linear relationship between Rate and solute concentration </a:t>
                      </a:r>
                      <a:endParaRPr lang="en-GB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Limited by the number carrier proteins- Rate  / graph levels out reaching maximum</a:t>
                      </a:r>
                      <a:endParaRPr lang="en-GB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5406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002060"/>
                          </a:solidFill>
                          <a:effectLst/>
                        </a:rPr>
                        <a:t>Against concentration gradient</a:t>
                      </a:r>
                      <a:endParaRPr lang="en-GB" sz="16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</a:rPr>
                        <a:t>Down concentration gradient</a:t>
                      </a:r>
                      <a:endParaRPr lang="en-GB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Down concentration gradient</a:t>
                      </a:r>
                      <a:endParaRPr lang="en-GB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5406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002060"/>
                          </a:solidFill>
                          <a:effectLst/>
                        </a:rPr>
                        <a:t>Carrier protein bind specific ions / molecules</a:t>
                      </a:r>
                      <a:endParaRPr lang="en-GB" sz="16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en-GB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Carrier protein bind specific ions / molecules</a:t>
                      </a:r>
                      <a:endParaRPr lang="en-GB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38516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002060"/>
                          </a:solidFill>
                          <a:effectLst/>
                        </a:rPr>
                        <a:t>Molecules or ions move only one way across the membrane, moving all of the substance to one side against concentration gradient</a:t>
                      </a:r>
                      <a:endParaRPr lang="en-GB" sz="16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Molecules or ions move either way across the membrane until concentration is equal on both sides</a:t>
                      </a:r>
                      <a:endParaRPr lang="en-GB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</a:rPr>
                        <a:t>Molecules or ions move either way across the membrane until concentration is equal on both sides</a:t>
                      </a:r>
                      <a:endParaRPr lang="en-GB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552" marR="62552" marT="0" marB="0"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2">
            <a:extLst>
              <a:ext uri="{FF2B5EF4-FFF2-40B4-BE49-F238E27FC236}">
                <a16:creationId xmlns:a16="http://schemas.microsoft.com/office/drawing/2014/main" id="{A658A10F-81D2-7420-9063-CF9C863DF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8964612" cy="436562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0066"/>
                </a:solidFill>
              </a:rPr>
              <a:t>Osmosis</a:t>
            </a:r>
            <a:endParaRPr lang="en-GB" altLang="en-US" sz="2800" b="1" i="1">
              <a:solidFill>
                <a:srgbClr val="000066"/>
              </a:solidFill>
            </a:endParaRP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7B440CC5-6547-ECBD-F026-A4AB647B7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5" y="717958"/>
            <a:ext cx="8901113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>
                <a:solidFill>
                  <a:srgbClr val="A50021"/>
                </a:solidFill>
              </a:rPr>
              <a:t>Osmosis </a:t>
            </a:r>
            <a:r>
              <a:rPr lang="en-GB" altLang="en-US" sz="1800" b="1" dirty="0">
                <a:solidFill>
                  <a:srgbClr val="000066"/>
                </a:solidFill>
              </a:rPr>
              <a:t>is the </a:t>
            </a:r>
            <a:r>
              <a:rPr lang="en-GB" altLang="en-US" sz="1800" b="1" dirty="0">
                <a:solidFill>
                  <a:srgbClr val="A50021"/>
                </a:solidFill>
              </a:rPr>
              <a:t>diffusion</a:t>
            </a:r>
            <a:r>
              <a:rPr lang="en-GB" altLang="en-US" sz="1800" b="1" dirty="0">
                <a:solidFill>
                  <a:srgbClr val="000066"/>
                </a:solidFill>
              </a:rPr>
              <a:t> of water from an area of higher </a:t>
            </a:r>
            <a:r>
              <a:rPr lang="en-GB" altLang="en-US" sz="1800" b="1" dirty="0">
                <a:solidFill>
                  <a:srgbClr val="A50021"/>
                </a:solidFill>
              </a:rPr>
              <a:t>water potential </a:t>
            </a:r>
            <a:r>
              <a:rPr lang="en-GB" altLang="en-US" sz="1800" b="1" dirty="0">
                <a:solidFill>
                  <a:srgbClr val="000066"/>
                </a:solidFill>
              </a:rPr>
              <a:t>(</a:t>
            </a:r>
            <a:r>
              <a:rPr lang="en-GB" altLang="en-US" sz="2000" b="1" dirty="0">
                <a:solidFill>
                  <a:srgbClr val="000066"/>
                </a:solidFill>
              </a:rPr>
              <a:t>Ψ) </a:t>
            </a:r>
            <a:r>
              <a:rPr lang="en-GB" altLang="en-US" sz="1800" b="1" dirty="0">
                <a:solidFill>
                  <a:srgbClr val="000066"/>
                </a:solidFill>
              </a:rPr>
              <a:t>to an area of lower water potential through </a:t>
            </a:r>
            <a:r>
              <a:rPr lang="en-GB" altLang="en-US" sz="1800" b="1" dirty="0">
                <a:solidFill>
                  <a:srgbClr val="A50021"/>
                </a:solidFill>
              </a:rPr>
              <a:t>a partially permeable membrane</a:t>
            </a:r>
          </a:p>
        </p:txBody>
      </p:sp>
      <p:sp>
        <p:nvSpPr>
          <p:cNvPr id="18436" name="TextBox 4">
            <a:extLst>
              <a:ext uri="{FF2B5EF4-FFF2-40B4-BE49-F238E27FC236}">
                <a16:creationId xmlns:a16="http://schemas.microsoft.com/office/drawing/2014/main" id="{F2C7539F-3C20-E9E5-33BE-6502B008A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9" y="2805113"/>
            <a:ext cx="8901114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 b="1" u="sng" dirty="0">
                <a:solidFill>
                  <a:srgbClr val="A50021"/>
                </a:solidFill>
                <a:cs typeface="Times New Roman" panose="02020603050405020304" pitchFamily="18" charset="0"/>
              </a:rPr>
              <a:t>Water potential of a cell, </a:t>
            </a:r>
            <a:r>
              <a:rPr lang="en-GB" altLang="en-US" sz="1800" b="1" dirty="0">
                <a:solidFill>
                  <a:srgbClr val="A50021"/>
                </a:solidFill>
                <a:ea typeface="Times New Roman" panose="02020603050405020304" pitchFamily="18" charset="0"/>
                <a:cs typeface="LucidaGrande"/>
              </a:rPr>
              <a:t>Ψ</a:t>
            </a:r>
            <a:endParaRPr lang="en-GB" altLang="en-US" sz="1800" b="1" dirty="0">
              <a:solidFill>
                <a:srgbClr val="A50021"/>
              </a:solidFill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800" b="1" dirty="0">
                <a:solidFill>
                  <a:srgbClr val="000066"/>
                </a:solidFill>
                <a:cs typeface="Times New Roman" panose="02020603050405020304" pitchFamily="18" charset="0"/>
              </a:rPr>
              <a:t> </a:t>
            </a:r>
            <a:r>
              <a:rPr lang="en-GB" altLang="en-US" sz="1800" b="1" dirty="0">
                <a:solidFill>
                  <a:srgbClr val="A50021"/>
                </a:solidFill>
                <a:cs typeface="Times New Roman" panose="02020603050405020304" pitchFamily="18" charset="0"/>
              </a:rPr>
              <a:t>Water potential </a:t>
            </a:r>
            <a:r>
              <a:rPr lang="en-GB" altLang="en-US" sz="1800" b="1" dirty="0">
                <a:solidFill>
                  <a:srgbClr val="000066"/>
                </a:solidFill>
                <a:cs typeface="Times New Roman" panose="02020603050405020304" pitchFamily="18" charset="0"/>
              </a:rPr>
              <a:t>is the tendency for water molecules to move in and out of a cell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800" b="1" dirty="0">
                <a:solidFill>
                  <a:srgbClr val="000066"/>
                </a:solidFill>
                <a:cs typeface="Times New Roman" panose="02020603050405020304" pitchFamily="18" charset="0"/>
              </a:rPr>
              <a:t>The less negative the value, the greater the tendency for water to move out of a cell </a:t>
            </a:r>
          </a:p>
        </p:txBody>
      </p:sp>
      <p:pic>
        <p:nvPicPr>
          <p:cNvPr id="18437" name="Picture 3">
            <a:extLst>
              <a:ext uri="{FF2B5EF4-FFF2-40B4-BE49-F238E27FC236}">
                <a16:creationId xmlns:a16="http://schemas.microsoft.com/office/drawing/2014/main" id="{E7896046-84DD-CCE6-17A0-117419865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64" y="4030140"/>
            <a:ext cx="5616575" cy="287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37783630-50AC-8A33-68DD-04B2C755F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1525" y="4511675"/>
            <a:ext cx="10636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000066"/>
                </a:solidFill>
              </a:rPr>
              <a:t>Osmosis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EFD20D5F-E2C4-5B7F-C5AC-7A645CB34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75" y="5360455"/>
            <a:ext cx="10636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b="1" dirty="0">
                <a:solidFill>
                  <a:srgbClr val="000066"/>
                </a:solidFill>
              </a:rPr>
              <a:t>Osmosis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5B7C05F-4F5B-5DE8-B5EC-0AAC11F5DD11}"/>
              </a:ext>
            </a:extLst>
          </p:cNvPr>
          <p:cNvCxnSpPr>
            <a:cxnSpLocks/>
          </p:cNvCxnSpPr>
          <p:nvPr/>
        </p:nvCxnSpPr>
        <p:spPr>
          <a:xfrm flipH="1">
            <a:off x="2772520" y="5709468"/>
            <a:ext cx="18605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B5584E1-A5B6-F3F3-0C83-DD745A139E82}"/>
              </a:ext>
            </a:extLst>
          </p:cNvPr>
          <p:cNvCxnSpPr/>
          <p:nvPr/>
        </p:nvCxnSpPr>
        <p:spPr>
          <a:xfrm>
            <a:off x="3545632" y="6350818"/>
            <a:ext cx="19446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 Box 4">
            <a:extLst>
              <a:ext uri="{FF2B5EF4-FFF2-40B4-BE49-F238E27FC236}">
                <a16:creationId xmlns:a16="http://schemas.microsoft.com/office/drawing/2014/main" id="{1B31E7F3-1FA7-39FE-AC3C-E46385C60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5" y="1442790"/>
            <a:ext cx="89011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>
                <a:solidFill>
                  <a:srgbClr val="A50021"/>
                </a:solidFill>
              </a:rPr>
              <a:t>Water potential </a:t>
            </a:r>
            <a:r>
              <a:rPr lang="en-GB" altLang="en-US" sz="1800" b="1" dirty="0">
                <a:solidFill>
                  <a:srgbClr val="000066"/>
                </a:solidFill>
              </a:rPr>
              <a:t>(</a:t>
            </a:r>
            <a:r>
              <a:rPr lang="en-GB" altLang="en-US" sz="2000" b="1" dirty="0">
                <a:solidFill>
                  <a:srgbClr val="000066"/>
                </a:solidFill>
              </a:rPr>
              <a:t>Ψ) </a:t>
            </a:r>
            <a:r>
              <a:rPr lang="en-GB" altLang="en-US" sz="1800" b="1" dirty="0">
                <a:solidFill>
                  <a:srgbClr val="000066"/>
                </a:solidFill>
              </a:rPr>
              <a:t>is measured in units of pressure  </a:t>
            </a:r>
            <a:r>
              <a:rPr lang="en-GB" altLang="en-US" sz="1800" b="1" dirty="0" err="1">
                <a:solidFill>
                  <a:srgbClr val="000066"/>
                </a:solidFill>
              </a:rPr>
              <a:t>kiloPascals</a:t>
            </a:r>
            <a:r>
              <a:rPr lang="en-GB" altLang="en-US" sz="1800" b="1" dirty="0">
                <a:solidFill>
                  <a:srgbClr val="000066"/>
                </a:solidFill>
              </a:rPr>
              <a:t> (kPa).</a:t>
            </a:r>
            <a:endParaRPr lang="en-GB" altLang="en-US" sz="1800" b="1" dirty="0">
              <a:solidFill>
                <a:srgbClr val="A50021"/>
              </a:solidFill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B0A7284E-2CDE-A9D0-BA8E-DDD05FC7A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19" y="1915639"/>
            <a:ext cx="89011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>
                <a:solidFill>
                  <a:srgbClr val="A50021"/>
                </a:solidFill>
              </a:rPr>
              <a:t>Water potential </a:t>
            </a:r>
            <a:r>
              <a:rPr lang="en-GB" altLang="en-US" sz="1800" b="1" dirty="0">
                <a:solidFill>
                  <a:srgbClr val="000066"/>
                </a:solidFill>
              </a:rPr>
              <a:t>(</a:t>
            </a:r>
            <a:r>
              <a:rPr lang="en-GB" altLang="en-US" sz="2000" b="1" dirty="0">
                <a:solidFill>
                  <a:srgbClr val="000066"/>
                </a:solidFill>
              </a:rPr>
              <a:t>Ψ) </a:t>
            </a:r>
            <a:r>
              <a:rPr lang="en-GB" altLang="en-US" sz="1800" b="1" dirty="0">
                <a:solidFill>
                  <a:srgbClr val="000066"/>
                </a:solidFill>
              </a:rPr>
              <a:t>is the pressure created by water molecules</a:t>
            </a:r>
            <a:endParaRPr lang="en-GB" altLang="en-US" sz="1800" b="1" dirty="0">
              <a:solidFill>
                <a:srgbClr val="A50021"/>
              </a:solidFill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3FA19AD1-A27A-22FF-4DA6-B5D1EC08D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33" y="2426362"/>
            <a:ext cx="89011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>
                <a:solidFill>
                  <a:srgbClr val="000066"/>
                </a:solidFill>
              </a:rPr>
              <a:t>Under standard conditions of 25 </a:t>
            </a:r>
            <a:r>
              <a:rPr lang="en-GB" altLang="en-US" sz="1800" b="1" baseline="30000" dirty="0">
                <a:solidFill>
                  <a:srgbClr val="000066"/>
                </a:solidFill>
              </a:rPr>
              <a:t>0</a:t>
            </a:r>
            <a:r>
              <a:rPr lang="en-GB" altLang="en-US" sz="1800" b="1" dirty="0">
                <a:solidFill>
                  <a:srgbClr val="000066"/>
                </a:solidFill>
              </a:rPr>
              <a:t>C and 100 kPa, pure water has water potential 0</a:t>
            </a:r>
            <a:endParaRPr lang="en-GB" altLang="en-US" sz="1800" b="1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7" grpId="0"/>
      <p:bldP spid="8" grpId="0"/>
      <p:bldP spid="2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2">
            <a:extLst>
              <a:ext uri="{FF2B5EF4-FFF2-40B4-BE49-F238E27FC236}">
                <a16:creationId xmlns:a16="http://schemas.microsoft.com/office/drawing/2014/main" id="{B7883CBB-DFBB-FA7A-8443-14F4F66DFCE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108325" y="0"/>
            <a:ext cx="29257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 panose="020B0A04020102020204" pitchFamily="34" charset="0"/>
              </a:rPr>
              <a:t>Osmosis</a:t>
            </a:r>
          </a:p>
        </p:txBody>
      </p:sp>
      <p:grpSp>
        <p:nvGrpSpPr>
          <p:cNvPr id="3076" name="Group 4">
            <a:extLst>
              <a:ext uri="{FF2B5EF4-FFF2-40B4-BE49-F238E27FC236}">
                <a16:creationId xmlns:a16="http://schemas.microsoft.com/office/drawing/2014/main" id="{554DB703-3F6C-E8E9-F358-E997B3EB9FE1}"/>
              </a:ext>
            </a:extLst>
          </p:cNvPr>
          <p:cNvGrpSpPr>
            <a:grpSpLocks/>
          </p:cNvGrpSpPr>
          <p:nvPr/>
        </p:nvGrpSpPr>
        <p:grpSpPr bwMode="auto">
          <a:xfrm>
            <a:off x="3498850" y="1417638"/>
            <a:ext cx="1003300" cy="5207000"/>
            <a:chOff x="2597" y="893"/>
            <a:chExt cx="632" cy="3280"/>
          </a:xfrm>
        </p:grpSpPr>
        <p:pic>
          <p:nvPicPr>
            <p:cNvPr id="4159" name="Picture 5">
              <a:extLst>
                <a:ext uri="{FF2B5EF4-FFF2-40B4-BE49-F238E27FC236}">
                  <a16:creationId xmlns:a16="http://schemas.microsoft.com/office/drawing/2014/main" id="{35FBBC83-FC02-D782-9729-28A2D0845F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0" y="893"/>
              <a:ext cx="583" cy="3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60" name="Group 6">
              <a:extLst>
                <a:ext uri="{FF2B5EF4-FFF2-40B4-BE49-F238E27FC236}">
                  <a16:creationId xmlns:a16="http://schemas.microsoft.com/office/drawing/2014/main" id="{BBF14B74-E97D-CDD2-18A2-B0B7C276FF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1" y="1819"/>
              <a:ext cx="627" cy="326"/>
              <a:chOff x="2613" y="1654"/>
              <a:chExt cx="627" cy="326"/>
            </a:xfrm>
          </p:grpSpPr>
          <p:graphicFrame>
            <p:nvGraphicFramePr>
              <p:cNvPr id="4170" name="Object 7">
                <a:extLst>
                  <a:ext uri="{FF2B5EF4-FFF2-40B4-BE49-F238E27FC236}">
                    <a16:creationId xmlns:a16="http://schemas.microsoft.com/office/drawing/2014/main" id="{92D530EA-8ED9-FFA8-5A6E-1D7F872D1AD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613" y="1654"/>
              <a:ext cx="627" cy="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orelDRAW" r:id="rId3" imgW="2124456" imgH="228600" progId="">
                      <p:embed/>
                    </p:oleObj>
                  </mc:Choice>
                  <mc:Fallback>
                    <p:oleObj name="CorelDRAW" r:id="rId3" imgW="2124456" imgH="228600" progId="">
                      <p:embed/>
                      <p:pic>
                        <p:nvPicPr>
                          <p:cNvPr id="4170" name="Object 7">
                            <a:extLst>
                              <a:ext uri="{FF2B5EF4-FFF2-40B4-BE49-F238E27FC236}">
                                <a16:creationId xmlns:a16="http://schemas.microsoft.com/office/drawing/2014/main" id="{92D530EA-8ED9-FFA8-5A6E-1D7F872D1AD3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13" y="1654"/>
                            <a:ext cx="627" cy="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71" name="Object 8">
                <a:extLst>
                  <a:ext uri="{FF2B5EF4-FFF2-40B4-BE49-F238E27FC236}">
                    <a16:creationId xmlns:a16="http://schemas.microsoft.com/office/drawing/2014/main" id="{AA346F3E-2D1A-3485-5374-79D6A745FC9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613" y="1912"/>
              <a:ext cx="627" cy="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orelDRAW" r:id="rId3" imgW="2124456" imgH="228600" progId="">
                      <p:embed/>
                    </p:oleObj>
                  </mc:Choice>
                  <mc:Fallback>
                    <p:oleObj name="CorelDRAW" r:id="rId3" imgW="2124456" imgH="228600" progId="">
                      <p:embed/>
                      <p:pic>
                        <p:nvPicPr>
                          <p:cNvPr id="4171" name="Object 8">
                            <a:extLst>
                              <a:ext uri="{FF2B5EF4-FFF2-40B4-BE49-F238E27FC236}">
                                <a16:creationId xmlns:a16="http://schemas.microsoft.com/office/drawing/2014/main" id="{AA346F3E-2D1A-3485-5374-79D6A745FC97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13" y="1912"/>
                            <a:ext cx="627" cy="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161" name="Group 9">
              <a:extLst>
                <a:ext uri="{FF2B5EF4-FFF2-40B4-BE49-F238E27FC236}">
                  <a16:creationId xmlns:a16="http://schemas.microsoft.com/office/drawing/2014/main" id="{DE3FF002-8287-BF3E-F454-C0CECAE934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2" y="1221"/>
              <a:ext cx="627" cy="326"/>
              <a:chOff x="2613" y="1654"/>
              <a:chExt cx="627" cy="326"/>
            </a:xfrm>
          </p:grpSpPr>
          <p:graphicFrame>
            <p:nvGraphicFramePr>
              <p:cNvPr id="4168" name="Object 10">
                <a:extLst>
                  <a:ext uri="{FF2B5EF4-FFF2-40B4-BE49-F238E27FC236}">
                    <a16:creationId xmlns:a16="http://schemas.microsoft.com/office/drawing/2014/main" id="{7113AB9D-8C7B-E1BC-1FE6-0DEDBD8EB85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613" y="1654"/>
              <a:ext cx="627" cy="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orelDRAW" r:id="rId3" imgW="2124456" imgH="228600" progId="">
                      <p:embed/>
                    </p:oleObj>
                  </mc:Choice>
                  <mc:Fallback>
                    <p:oleObj name="CorelDRAW" r:id="rId3" imgW="2124456" imgH="228600" progId="">
                      <p:embed/>
                      <p:pic>
                        <p:nvPicPr>
                          <p:cNvPr id="4168" name="Object 10">
                            <a:extLst>
                              <a:ext uri="{FF2B5EF4-FFF2-40B4-BE49-F238E27FC236}">
                                <a16:creationId xmlns:a16="http://schemas.microsoft.com/office/drawing/2014/main" id="{7113AB9D-8C7B-E1BC-1FE6-0DEDBD8EB852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13" y="1654"/>
                            <a:ext cx="627" cy="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69" name="Object 11">
                <a:extLst>
                  <a:ext uri="{FF2B5EF4-FFF2-40B4-BE49-F238E27FC236}">
                    <a16:creationId xmlns:a16="http://schemas.microsoft.com/office/drawing/2014/main" id="{8A156DDB-4FF9-6416-66F2-3EED58D37EA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613" y="1912"/>
              <a:ext cx="627" cy="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orelDRAW" r:id="rId3" imgW="2124456" imgH="228600" progId="">
                      <p:embed/>
                    </p:oleObj>
                  </mc:Choice>
                  <mc:Fallback>
                    <p:oleObj name="CorelDRAW" r:id="rId3" imgW="2124456" imgH="228600" progId="">
                      <p:embed/>
                      <p:pic>
                        <p:nvPicPr>
                          <p:cNvPr id="4169" name="Object 11">
                            <a:extLst>
                              <a:ext uri="{FF2B5EF4-FFF2-40B4-BE49-F238E27FC236}">
                                <a16:creationId xmlns:a16="http://schemas.microsoft.com/office/drawing/2014/main" id="{8A156DDB-4FF9-6416-66F2-3EED58D37EAE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13" y="1912"/>
                            <a:ext cx="627" cy="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162" name="Group 12">
              <a:extLst>
                <a:ext uri="{FF2B5EF4-FFF2-40B4-BE49-F238E27FC236}">
                  <a16:creationId xmlns:a16="http://schemas.microsoft.com/office/drawing/2014/main" id="{615FABFE-8941-C884-F0C1-EC15782284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97" y="2461"/>
              <a:ext cx="627" cy="326"/>
              <a:chOff x="2613" y="1654"/>
              <a:chExt cx="627" cy="326"/>
            </a:xfrm>
          </p:grpSpPr>
          <p:graphicFrame>
            <p:nvGraphicFramePr>
              <p:cNvPr id="4166" name="Object 13">
                <a:extLst>
                  <a:ext uri="{FF2B5EF4-FFF2-40B4-BE49-F238E27FC236}">
                    <a16:creationId xmlns:a16="http://schemas.microsoft.com/office/drawing/2014/main" id="{1A7DA0D9-7C13-C815-D666-BCDC9D75AB3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613" y="1654"/>
              <a:ext cx="627" cy="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orelDRAW" r:id="rId5" imgW="2124456" imgH="228600" progId="">
                      <p:embed/>
                    </p:oleObj>
                  </mc:Choice>
                  <mc:Fallback>
                    <p:oleObj name="CorelDRAW" r:id="rId5" imgW="2124456" imgH="228600" progId="">
                      <p:embed/>
                      <p:pic>
                        <p:nvPicPr>
                          <p:cNvPr id="4166" name="Object 13">
                            <a:extLst>
                              <a:ext uri="{FF2B5EF4-FFF2-40B4-BE49-F238E27FC236}">
                                <a16:creationId xmlns:a16="http://schemas.microsoft.com/office/drawing/2014/main" id="{1A7DA0D9-7C13-C815-D666-BCDC9D75AB33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13" y="1654"/>
                            <a:ext cx="627" cy="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67" name="Object 14">
                <a:extLst>
                  <a:ext uri="{FF2B5EF4-FFF2-40B4-BE49-F238E27FC236}">
                    <a16:creationId xmlns:a16="http://schemas.microsoft.com/office/drawing/2014/main" id="{12E9905D-DB08-8FB2-7A45-31AC108EABB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613" y="1912"/>
              <a:ext cx="627" cy="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orelDRAW" r:id="rId5" imgW="2124456" imgH="228600" progId="">
                      <p:embed/>
                    </p:oleObj>
                  </mc:Choice>
                  <mc:Fallback>
                    <p:oleObj name="CorelDRAW" r:id="rId5" imgW="2124456" imgH="228600" progId="">
                      <p:embed/>
                      <p:pic>
                        <p:nvPicPr>
                          <p:cNvPr id="4167" name="Object 14">
                            <a:extLst>
                              <a:ext uri="{FF2B5EF4-FFF2-40B4-BE49-F238E27FC236}">
                                <a16:creationId xmlns:a16="http://schemas.microsoft.com/office/drawing/2014/main" id="{12E9905D-DB08-8FB2-7A45-31AC108EABB7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13" y="1912"/>
                            <a:ext cx="627" cy="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163" name="Group 15">
              <a:extLst>
                <a:ext uri="{FF2B5EF4-FFF2-40B4-BE49-F238E27FC236}">
                  <a16:creationId xmlns:a16="http://schemas.microsoft.com/office/drawing/2014/main" id="{33674B65-EE6F-9041-C753-A575888FAC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2" y="3182"/>
              <a:ext cx="627" cy="326"/>
              <a:chOff x="2613" y="1654"/>
              <a:chExt cx="627" cy="326"/>
            </a:xfrm>
          </p:grpSpPr>
          <p:graphicFrame>
            <p:nvGraphicFramePr>
              <p:cNvPr id="4164" name="Object 16">
                <a:extLst>
                  <a:ext uri="{FF2B5EF4-FFF2-40B4-BE49-F238E27FC236}">
                    <a16:creationId xmlns:a16="http://schemas.microsoft.com/office/drawing/2014/main" id="{CA3A24F7-C0AF-65E5-94A7-4778567FBD4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613" y="1654"/>
              <a:ext cx="627" cy="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orelDRAW" r:id="rId5" imgW="2124456" imgH="228600" progId="">
                      <p:embed/>
                    </p:oleObj>
                  </mc:Choice>
                  <mc:Fallback>
                    <p:oleObj name="CorelDRAW" r:id="rId5" imgW="2124456" imgH="228600" progId="">
                      <p:embed/>
                      <p:pic>
                        <p:nvPicPr>
                          <p:cNvPr id="4164" name="Object 16">
                            <a:extLst>
                              <a:ext uri="{FF2B5EF4-FFF2-40B4-BE49-F238E27FC236}">
                                <a16:creationId xmlns:a16="http://schemas.microsoft.com/office/drawing/2014/main" id="{CA3A24F7-C0AF-65E5-94A7-4778567FBD4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13" y="1654"/>
                            <a:ext cx="627" cy="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65" name="Object 17">
                <a:extLst>
                  <a:ext uri="{FF2B5EF4-FFF2-40B4-BE49-F238E27FC236}">
                    <a16:creationId xmlns:a16="http://schemas.microsoft.com/office/drawing/2014/main" id="{FC3EEF99-DAD7-3B12-C3F4-79D42428457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613" y="1912"/>
              <a:ext cx="627" cy="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orelDRAW" r:id="rId5" imgW="2124456" imgH="228600" progId="">
                      <p:embed/>
                    </p:oleObj>
                  </mc:Choice>
                  <mc:Fallback>
                    <p:oleObj name="CorelDRAW" r:id="rId5" imgW="2124456" imgH="228600" progId="">
                      <p:embed/>
                      <p:pic>
                        <p:nvPicPr>
                          <p:cNvPr id="4165" name="Object 17">
                            <a:extLst>
                              <a:ext uri="{FF2B5EF4-FFF2-40B4-BE49-F238E27FC236}">
                                <a16:creationId xmlns:a16="http://schemas.microsoft.com/office/drawing/2014/main" id="{FC3EEF99-DAD7-3B12-C3F4-79D424284576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13" y="1912"/>
                            <a:ext cx="627" cy="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100" name="Group 18">
            <a:extLst>
              <a:ext uri="{FF2B5EF4-FFF2-40B4-BE49-F238E27FC236}">
                <a16:creationId xmlns:a16="http://schemas.microsoft.com/office/drawing/2014/main" id="{5E52A321-3FEF-959B-578F-CFBFFBBE9FDB}"/>
              </a:ext>
            </a:extLst>
          </p:cNvPr>
          <p:cNvGrpSpPr>
            <a:grpSpLocks/>
          </p:cNvGrpSpPr>
          <p:nvPr/>
        </p:nvGrpSpPr>
        <p:grpSpPr bwMode="auto">
          <a:xfrm>
            <a:off x="1022350" y="2055813"/>
            <a:ext cx="7840663" cy="4765675"/>
            <a:chOff x="644" y="1295"/>
            <a:chExt cx="4939" cy="3002"/>
          </a:xfrm>
        </p:grpSpPr>
        <p:grpSp>
          <p:nvGrpSpPr>
            <p:cNvPr id="4116" name="Group 19">
              <a:extLst>
                <a:ext uri="{FF2B5EF4-FFF2-40B4-BE49-F238E27FC236}">
                  <a16:creationId xmlns:a16="http://schemas.microsoft.com/office/drawing/2014/main" id="{CF5344E0-893A-443E-D8AC-4AC1414205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4" y="1295"/>
              <a:ext cx="1528" cy="3002"/>
              <a:chOff x="1037" y="1295"/>
              <a:chExt cx="1528" cy="3002"/>
            </a:xfrm>
          </p:grpSpPr>
          <p:grpSp>
            <p:nvGrpSpPr>
              <p:cNvPr id="4133" name="Group 20">
                <a:extLst>
                  <a:ext uri="{FF2B5EF4-FFF2-40B4-BE49-F238E27FC236}">
                    <a16:creationId xmlns:a16="http://schemas.microsoft.com/office/drawing/2014/main" id="{6C777717-203D-7A92-B727-B3C8A4B9D8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37" y="1295"/>
                <a:ext cx="1528" cy="2597"/>
                <a:chOff x="1037" y="1295"/>
                <a:chExt cx="1528" cy="2597"/>
              </a:xfrm>
            </p:grpSpPr>
            <p:grpSp>
              <p:nvGrpSpPr>
                <p:cNvPr id="4135" name="Group 21">
                  <a:extLst>
                    <a:ext uri="{FF2B5EF4-FFF2-40B4-BE49-F238E27FC236}">
                      <a16:creationId xmlns:a16="http://schemas.microsoft.com/office/drawing/2014/main" id="{67B96F0A-978B-EE1F-7006-76B189724D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37" y="1295"/>
                  <a:ext cx="1528" cy="2597"/>
                  <a:chOff x="1037" y="1295"/>
                  <a:chExt cx="1528" cy="2597"/>
                </a:xfrm>
              </p:grpSpPr>
              <p:graphicFrame>
                <p:nvGraphicFramePr>
                  <p:cNvPr id="4140" name="Object 22">
                    <a:extLst>
                      <a:ext uri="{FF2B5EF4-FFF2-40B4-BE49-F238E27FC236}">
                        <a16:creationId xmlns:a16="http://schemas.microsoft.com/office/drawing/2014/main" id="{4959B7D7-4B18-9D98-423B-3D54A443E6C0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1269" y="1303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6" imgW="865632" imgH="865632" progId="">
                          <p:embed/>
                        </p:oleObj>
                      </mc:Choice>
                      <mc:Fallback>
                        <p:oleObj name="CorelDRAW" r:id="rId6" imgW="865632" imgH="865632" progId="">
                          <p:embed/>
                          <p:pic>
                            <p:nvPicPr>
                              <p:cNvPr id="4140" name="Object 22">
                                <a:extLst>
                                  <a:ext uri="{FF2B5EF4-FFF2-40B4-BE49-F238E27FC236}">
                                    <a16:creationId xmlns:a16="http://schemas.microsoft.com/office/drawing/2014/main" id="{4959B7D7-4B18-9D98-423B-3D54A443E6C0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269" y="1303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41" name="Object 24">
                    <a:extLst>
                      <a:ext uri="{FF2B5EF4-FFF2-40B4-BE49-F238E27FC236}">
                        <a16:creationId xmlns:a16="http://schemas.microsoft.com/office/drawing/2014/main" id="{9F009FC1-ED0F-CA22-3395-14E215D167E6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1191" y="1899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6" imgW="865632" imgH="865632" progId="">
                          <p:embed/>
                        </p:oleObj>
                      </mc:Choice>
                      <mc:Fallback>
                        <p:oleObj name="CorelDRAW" r:id="rId6" imgW="865632" imgH="865632" progId="">
                          <p:embed/>
                          <p:pic>
                            <p:nvPicPr>
                              <p:cNvPr id="4141" name="Object 24">
                                <a:extLst>
                                  <a:ext uri="{FF2B5EF4-FFF2-40B4-BE49-F238E27FC236}">
                                    <a16:creationId xmlns:a16="http://schemas.microsoft.com/office/drawing/2014/main" id="{9F009FC1-ED0F-CA22-3395-14E215D167E6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191" y="1899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42" name="Object 26">
                    <a:extLst>
                      <a:ext uri="{FF2B5EF4-FFF2-40B4-BE49-F238E27FC236}">
                        <a16:creationId xmlns:a16="http://schemas.microsoft.com/office/drawing/2014/main" id="{5FB25A2D-9E06-DC8E-A907-21D0E50ABEB6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1443" y="2226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6" imgW="865632" imgH="865632" progId="">
                          <p:embed/>
                        </p:oleObj>
                      </mc:Choice>
                      <mc:Fallback>
                        <p:oleObj name="CorelDRAW" r:id="rId6" imgW="865632" imgH="865632" progId="">
                          <p:embed/>
                          <p:pic>
                            <p:nvPicPr>
                              <p:cNvPr id="4142" name="Object 26">
                                <a:extLst>
                                  <a:ext uri="{FF2B5EF4-FFF2-40B4-BE49-F238E27FC236}">
                                    <a16:creationId xmlns:a16="http://schemas.microsoft.com/office/drawing/2014/main" id="{5FB25A2D-9E06-DC8E-A907-21D0E50ABEB6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443" y="2226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43" name="Object 27">
                    <a:extLst>
                      <a:ext uri="{FF2B5EF4-FFF2-40B4-BE49-F238E27FC236}">
                        <a16:creationId xmlns:a16="http://schemas.microsoft.com/office/drawing/2014/main" id="{4120038E-9960-C314-FD17-0B9A7111806C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1056" y="2645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6" imgW="865632" imgH="865632" progId="">
                          <p:embed/>
                        </p:oleObj>
                      </mc:Choice>
                      <mc:Fallback>
                        <p:oleObj name="CorelDRAW" r:id="rId6" imgW="865632" imgH="865632" progId="">
                          <p:embed/>
                          <p:pic>
                            <p:nvPicPr>
                              <p:cNvPr id="4143" name="Object 27">
                                <a:extLst>
                                  <a:ext uri="{FF2B5EF4-FFF2-40B4-BE49-F238E27FC236}">
                                    <a16:creationId xmlns:a16="http://schemas.microsoft.com/office/drawing/2014/main" id="{4120038E-9960-C314-FD17-0B9A7111806C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056" y="2645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44" name="Object 28">
                    <a:extLst>
                      <a:ext uri="{FF2B5EF4-FFF2-40B4-BE49-F238E27FC236}">
                        <a16:creationId xmlns:a16="http://schemas.microsoft.com/office/drawing/2014/main" id="{327F604F-2C84-8226-B77D-A85F2F53ECF0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1037" y="2373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8" imgW="865632" imgH="865632" progId="">
                          <p:embed/>
                        </p:oleObj>
                      </mc:Choice>
                      <mc:Fallback>
                        <p:oleObj name="CorelDRAW" r:id="rId8" imgW="865632" imgH="865632" progId="">
                          <p:embed/>
                          <p:pic>
                            <p:nvPicPr>
                              <p:cNvPr id="4144" name="Object 28">
                                <a:extLst>
                                  <a:ext uri="{FF2B5EF4-FFF2-40B4-BE49-F238E27FC236}">
                                    <a16:creationId xmlns:a16="http://schemas.microsoft.com/office/drawing/2014/main" id="{327F604F-2C84-8226-B77D-A85F2F53ECF0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037" y="2373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45" name="Object 29">
                    <a:extLst>
                      <a:ext uri="{FF2B5EF4-FFF2-40B4-BE49-F238E27FC236}">
                        <a16:creationId xmlns:a16="http://schemas.microsoft.com/office/drawing/2014/main" id="{9B2A3284-3F4C-52A9-00A6-7F71DAF45509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1926" y="2386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9" imgW="865632" imgH="865632" progId="">
                          <p:embed/>
                        </p:oleObj>
                      </mc:Choice>
                      <mc:Fallback>
                        <p:oleObj name="CorelDRAW" r:id="rId9" imgW="865632" imgH="865632" progId="">
                          <p:embed/>
                          <p:pic>
                            <p:nvPicPr>
                              <p:cNvPr id="4145" name="Object 29">
                                <a:extLst>
                                  <a:ext uri="{FF2B5EF4-FFF2-40B4-BE49-F238E27FC236}">
                                    <a16:creationId xmlns:a16="http://schemas.microsoft.com/office/drawing/2014/main" id="{9B2A3284-3F4C-52A9-00A6-7F71DAF45509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926" y="2386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46" name="Object 30">
                    <a:extLst>
                      <a:ext uri="{FF2B5EF4-FFF2-40B4-BE49-F238E27FC236}">
                        <a16:creationId xmlns:a16="http://schemas.microsoft.com/office/drawing/2014/main" id="{5C3A877D-E59A-13D3-F042-2047546EE392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2127" y="1704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9" imgW="865632" imgH="865632" progId="">
                          <p:embed/>
                        </p:oleObj>
                      </mc:Choice>
                      <mc:Fallback>
                        <p:oleObj name="CorelDRAW" r:id="rId9" imgW="865632" imgH="865632" progId="">
                          <p:embed/>
                          <p:pic>
                            <p:nvPicPr>
                              <p:cNvPr id="4146" name="Object 30">
                                <a:extLst>
                                  <a:ext uri="{FF2B5EF4-FFF2-40B4-BE49-F238E27FC236}">
                                    <a16:creationId xmlns:a16="http://schemas.microsoft.com/office/drawing/2014/main" id="{5C3A877D-E59A-13D3-F042-2047546EE392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127" y="1704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47" name="Object 31">
                    <a:extLst>
                      <a:ext uri="{FF2B5EF4-FFF2-40B4-BE49-F238E27FC236}">
                        <a16:creationId xmlns:a16="http://schemas.microsoft.com/office/drawing/2014/main" id="{70E608FC-65D4-C108-98C4-448B39E274D7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2127" y="3231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9" imgW="865632" imgH="865632" progId="">
                          <p:embed/>
                        </p:oleObj>
                      </mc:Choice>
                      <mc:Fallback>
                        <p:oleObj name="CorelDRAW" r:id="rId9" imgW="865632" imgH="865632" progId="">
                          <p:embed/>
                          <p:pic>
                            <p:nvPicPr>
                              <p:cNvPr id="4147" name="Object 31">
                                <a:extLst>
                                  <a:ext uri="{FF2B5EF4-FFF2-40B4-BE49-F238E27FC236}">
                                    <a16:creationId xmlns:a16="http://schemas.microsoft.com/office/drawing/2014/main" id="{70E608FC-65D4-C108-98C4-448B39E274D7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127" y="3231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48" name="Object 32">
                    <a:extLst>
                      <a:ext uri="{FF2B5EF4-FFF2-40B4-BE49-F238E27FC236}">
                        <a16:creationId xmlns:a16="http://schemas.microsoft.com/office/drawing/2014/main" id="{7CEBFE95-4EEE-4001-6A7E-58C5F026D152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1639" y="3192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9" imgW="865632" imgH="865632" progId="">
                          <p:embed/>
                        </p:oleObj>
                      </mc:Choice>
                      <mc:Fallback>
                        <p:oleObj name="CorelDRAW" r:id="rId9" imgW="865632" imgH="865632" progId="">
                          <p:embed/>
                          <p:pic>
                            <p:nvPicPr>
                              <p:cNvPr id="4148" name="Object 32">
                                <a:extLst>
                                  <a:ext uri="{FF2B5EF4-FFF2-40B4-BE49-F238E27FC236}">
                                    <a16:creationId xmlns:a16="http://schemas.microsoft.com/office/drawing/2014/main" id="{7CEBFE95-4EEE-4001-6A7E-58C5F026D152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639" y="3192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49" name="Object 33">
                    <a:extLst>
                      <a:ext uri="{FF2B5EF4-FFF2-40B4-BE49-F238E27FC236}">
                        <a16:creationId xmlns:a16="http://schemas.microsoft.com/office/drawing/2014/main" id="{7C0ED9B5-567A-B729-999A-D382A54D7EE0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1190" y="3003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9" imgW="865632" imgH="865632" progId="">
                          <p:embed/>
                        </p:oleObj>
                      </mc:Choice>
                      <mc:Fallback>
                        <p:oleObj name="CorelDRAW" r:id="rId9" imgW="865632" imgH="865632" progId="">
                          <p:embed/>
                          <p:pic>
                            <p:nvPicPr>
                              <p:cNvPr id="4149" name="Object 33">
                                <a:extLst>
                                  <a:ext uri="{FF2B5EF4-FFF2-40B4-BE49-F238E27FC236}">
                                    <a16:creationId xmlns:a16="http://schemas.microsoft.com/office/drawing/2014/main" id="{7C0ED9B5-567A-B729-999A-D382A54D7EE0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190" y="3003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50" name="Object 34">
                    <a:extLst>
                      <a:ext uri="{FF2B5EF4-FFF2-40B4-BE49-F238E27FC236}">
                        <a16:creationId xmlns:a16="http://schemas.microsoft.com/office/drawing/2014/main" id="{B55E7A85-B613-3CB5-2C7C-5266B41E602E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2075" y="2766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9" imgW="865632" imgH="865632" progId="">
                          <p:embed/>
                        </p:oleObj>
                      </mc:Choice>
                      <mc:Fallback>
                        <p:oleObj name="CorelDRAW" r:id="rId9" imgW="865632" imgH="865632" progId="">
                          <p:embed/>
                          <p:pic>
                            <p:nvPicPr>
                              <p:cNvPr id="4150" name="Object 34">
                                <a:extLst>
                                  <a:ext uri="{FF2B5EF4-FFF2-40B4-BE49-F238E27FC236}">
                                    <a16:creationId xmlns:a16="http://schemas.microsoft.com/office/drawing/2014/main" id="{B55E7A85-B613-3CB5-2C7C-5266B41E602E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075" y="2766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51" name="Object 35">
                    <a:extLst>
                      <a:ext uri="{FF2B5EF4-FFF2-40B4-BE49-F238E27FC236}">
                        <a16:creationId xmlns:a16="http://schemas.microsoft.com/office/drawing/2014/main" id="{3DD4D9DE-9224-0E87-FE14-576D57FD6B87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1370" y="2593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9" imgW="865632" imgH="865632" progId="">
                          <p:embed/>
                        </p:oleObj>
                      </mc:Choice>
                      <mc:Fallback>
                        <p:oleObj name="CorelDRAW" r:id="rId9" imgW="865632" imgH="865632" progId="">
                          <p:embed/>
                          <p:pic>
                            <p:nvPicPr>
                              <p:cNvPr id="4151" name="Object 35">
                                <a:extLst>
                                  <a:ext uri="{FF2B5EF4-FFF2-40B4-BE49-F238E27FC236}">
                                    <a16:creationId xmlns:a16="http://schemas.microsoft.com/office/drawing/2014/main" id="{3DD4D9DE-9224-0E87-FE14-576D57FD6B87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370" y="2593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52" name="Object 36">
                    <a:extLst>
                      <a:ext uri="{FF2B5EF4-FFF2-40B4-BE49-F238E27FC236}">
                        <a16:creationId xmlns:a16="http://schemas.microsoft.com/office/drawing/2014/main" id="{51467AED-B5C5-718C-24C1-01A907923ED9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2268" y="2383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9" imgW="865632" imgH="865632" progId="">
                          <p:embed/>
                        </p:oleObj>
                      </mc:Choice>
                      <mc:Fallback>
                        <p:oleObj name="CorelDRAW" r:id="rId9" imgW="865632" imgH="865632" progId="">
                          <p:embed/>
                          <p:pic>
                            <p:nvPicPr>
                              <p:cNvPr id="4152" name="Object 36">
                                <a:extLst>
                                  <a:ext uri="{FF2B5EF4-FFF2-40B4-BE49-F238E27FC236}">
                                    <a16:creationId xmlns:a16="http://schemas.microsoft.com/office/drawing/2014/main" id="{51467AED-B5C5-718C-24C1-01A907923ED9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268" y="2383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53" name="Object 37">
                    <a:extLst>
                      <a:ext uri="{FF2B5EF4-FFF2-40B4-BE49-F238E27FC236}">
                        <a16:creationId xmlns:a16="http://schemas.microsoft.com/office/drawing/2014/main" id="{7430040E-CF8B-5E33-4957-D1D5211B04B4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1234" y="3399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10" imgW="865632" imgH="865632" progId="">
                          <p:embed/>
                        </p:oleObj>
                      </mc:Choice>
                      <mc:Fallback>
                        <p:oleObj name="CorelDRAW" r:id="rId10" imgW="865632" imgH="865632" progId="">
                          <p:embed/>
                          <p:pic>
                            <p:nvPicPr>
                              <p:cNvPr id="4153" name="Object 37">
                                <a:extLst>
                                  <a:ext uri="{FF2B5EF4-FFF2-40B4-BE49-F238E27FC236}">
                                    <a16:creationId xmlns:a16="http://schemas.microsoft.com/office/drawing/2014/main" id="{7430040E-CF8B-5E33-4957-D1D5211B04B4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234" y="3399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54" name="Object 38">
                    <a:extLst>
                      <a:ext uri="{FF2B5EF4-FFF2-40B4-BE49-F238E27FC236}">
                        <a16:creationId xmlns:a16="http://schemas.microsoft.com/office/drawing/2014/main" id="{17718659-7AD0-F0F0-F191-89CE561E94DE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2364" y="2785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11" imgW="865632" imgH="865632" progId="">
                          <p:embed/>
                        </p:oleObj>
                      </mc:Choice>
                      <mc:Fallback>
                        <p:oleObj name="CorelDRAW" r:id="rId11" imgW="865632" imgH="865632" progId="">
                          <p:embed/>
                          <p:pic>
                            <p:nvPicPr>
                              <p:cNvPr id="4154" name="Object 38">
                                <a:extLst>
                                  <a:ext uri="{FF2B5EF4-FFF2-40B4-BE49-F238E27FC236}">
                                    <a16:creationId xmlns:a16="http://schemas.microsoft.com/office/drawing/2014/main" id="{17718659-7AD0-F0F0-F191-89CE561E94DE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364" y="2785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55" name="Object 39">
                    <a:extLst>
                      <a:ext uri="{FF2B5EF4-FFF2-40B4-BE49-F238E27FC236}">
                        <a16:creationId xmlns:a16="http://schemas.microsoft.com/office/drawing/2014/main" id="{6CAAE323-04A4-3ED7-DA0D-DAD136B28F1E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1854" y="1295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11" imgW="865632" imgH="865632" progId="">
                          <p:embed/>
                        </p:oleObj>
                      </mc:Choice>
                      <mc:Fallback>
                        <p:oleObj name="CorelDRAW" r:id="rId11" imgW="865632" imgH="865632" progId="">
                          <p:embed/>
                          <p:pic>
                            <p:nvPicPr>
                              <p:cNvPr id="4155" name="Object 39">
                                <a:extLst>
                                  <a:ext uri="{FF2B5EF4-FFF2-40B4-BE49-F238E27FC236}">
                                    <a16:creationId xmlns:a16="http://schemas.microsoft.com/office/drawing/2014/main" id="{6CAAE323-04A4-3ED7-DA0D-DAD136B28F1E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854" y="1295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56" name="Object 41">
                    <a:extLst>
                      <a:ext uri="{FF2B5EF4-FFF2-40B4-BE49-F238E27FC236}">
                        <a16:creationId xmlns:a16="http://schemas.microsoft.com/office/drawing/2014/main" id="{BCFBE953-7775-3997-03D8-27B8D4037834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2331" y="1384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11" imgW="865632" imgH="865632" progId="">
                          <p:embed/>
                        </p:oleObj>
                      </mc:Choice>
                      <mc:Fallback>
                        <p:oleObj name="CorelDRAW" r:id="rId11" imgW="865632" imgH="865632" progId="">
                          <p:embed/>
                          <p:pic>
                            <p:nvPicPr>
                              <p:cNvPr id="4156" name="Object 41">
                                <a:extLst>
                                  <a:ext uri="{FF2B5EF4-FFF2-40B4-BE49-F238E27FC236}">
                                    <a16:creationId xmlns:a16="http://schemas.microsoft.com/office/drawing/2014/main" id="{BCFBE953-7775-3997-03D8-27B8D4037834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331" y="1384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57" name="Object 42">
                    <a:extLst>
                      <a:ext uri="{FF2B5EF4-FFF2-40B4-BE49-F238E27FC236}">
                        <a16:creationId xmlns:a16="http://schemas.microsoft.com/office/drawing/2014/main" id="{81487927-A66D-C880-7A95-B71DB4A69CB9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1894" y="3461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11" imgW="865632" imgH="865632" progId="">
                          <p:embed/>
                        </p:oleObj>
                      </mc:Choice>
                      <mc:Fallback>
                        <p:oleObj name="CorelDRAW" r:id="rId11" imgW="865632" imgH="865632" progId="">
                          <p:embed/>
                          <p:pic>
                            <p:nvPicPr>
                              <p:cNvPr id="4157" name="Object 42">
                                <a:extLst>
                                  <a:ext uri="{FF2B5EF4-FFF2-40B4-BE49-F238E27FC236}">
                                    <a16:creationId xmlns:a16="http://schemas.microsoft.com/office/drawing/2014/main" id="{81487927-A66D-C880-7A95-B71DB4A69CB9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894" y="3461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158" name="Object 43">
                    <a:extLst>
                      <a:ext uri="{FF2B5EF4-FFF2-40B4-BE49-F238E27FC236}">
                        <a16:creationId xmlns:a16="http://schemas.microsoft.com/office/drawing/2014/main" id="{78E1F54C-9D0C-8C6E-EC76-B4A920242F74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1661" y="3691"/>
                  <a:ext cx="201" cy="201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CorelDRAW" r:id="rId11" imgW="865632" imgH="865632" progId="">
                          <p:embed/>
                        </p:oleObj>
                      </mc:Choice>
                      <mc:Fallback>
                        <p:oleObj name="CorelDRAW" r:id="rId11" imgW="865632" imgH="865632" progId="">
                          <p:embed/>
                          <p:pic>
                            <p:nvPicPr>
                              <p:cNvPr id="4158" name="Object 43">
                                <a:extLst>
                                  <a:ext uri="{FF2B5EF4-FFF2-40B4-BE49-F238E27FC236}">
                                    <a16:creationId xmlns:a16="http://schemas.microsoft.com/office/drawing/2014/main" id="{78E1F54C-9D0C-8C6E-EC76-B4A920242F74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661" y="3691"/>
                                <a:ext cx="201" cy="201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aphicFrame>
              <p:nvGraphicFramePr>
                <p:cNvPr id="4136" name="Object 44">
                  <a:extLst>
                    <a:ext uri="{FF2B5EF4-FFF2-40B4-BE49-F238E27FC236}">
                      <a16:creationId xmlns:a16="http://schemas.microsoft.com/office/drawing/2014/main" id="{2B0753D6-77E4-F401-3BAD-DFDF26236F47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1932" y="3021"/>
                <a:ext cx="201" cy="20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1" imgW="865632" imgH="865632" progId="">
                        <p:embed/>
                      </p:oleObj>
                    </mc:Choice>
                    <mc:Fallback>
                      <p:oleObj name="CorelDRAW" r:id="rId11" imgW="865632" imgH="865632" progId="">
                        <p:embed/>
                        <p:pic>
                          <p:nvPicPr>
                            <p:cNvPr id="4136" name="Object 44">
                              <a:extLst>
                                <a:ext uri="{FF2B5EF4-FFF2-40B4-BE49-F238E27FC236}">
                                  <a16:creationId xmlns:a16="http://schemas.microsoft.com/office/drawing/2014/main" id="{2B0753D6-77E4-F401-3BAD-DFDF26236F47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932" y="3021"/>
                              <a:ext cx="201" cy="20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37" name="Object 45">
                  <a:extLst>
                    <a:ext uri="{FF2B5EF4-FFF2-40B4-BE49-F238E27FC236}">
                      <a16:creationId xmlns:a16="http://schemas.microsoft.com/office/drawing/2014/main" id="{FA005A6A-43A0-8D6C-2BD4-B78B361277EE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1467" y="2901"/>
                <a:ext cx="201" cy="20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1" imgW="865632" imgH="865632" progId="">
                        <p:embed/>
                      </p:oleObj>
                    </mc:Choice>
                    <mc:Fallback>
                      <p:oleObj name="CorelDRAW" r:id="rId11" imgW="865632" imgH="865632" progId="">
                        <p:embed/>
                        <p:pic>
                          <p:nvPicPr>
                            <p:cNvPr id="4137" name="Object 45">
                              <a:extLst>
                                <a:ext uri="{FF2B5EF4-FFF2-40B4-BE49-F238E27FC236}">
                                  <a16:creationId xmlns:a16="http://schemas.microsoft.com/office/drawing/2014/main" id="{FA005A6A-43A0-8D6C-2BD4-B78B361277EE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467" y="2901"/>
                              <a:ext cx="201" cy="20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38" name="Object 46">
                  <a:extLst>
                    <a:ext uri="{FF2B5EF4-FFF2-40B4-BE49-F238E27FC236}">
                      <a16:creationId xmlns:a16="http://schemas.microsoft.com/office/drawing/2014/main" id="{5FF2940D-E313-CC0C-AA3C-609EF1D186BF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1368" y="1576"/>
                <a:ext cx="201" cy="20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1" imgW="865632" imgH="865632" progId="">
                        <p:embed/>
                      </p:oleObj>
                    </mc:Choice>
                    <mc:Fallback>
                      <p:oleObj name="CorelDRAW" r:id="rId11" imgW="865632" imgH="865632" progId="">
                        <p:embed/>
                        <p:pic>
                          <p:nvPicPr>
                            <p:cNvPr id="4138" name="Object 46">
                              <a:extLst>
                                <a:ext uri="{FF2B5EF4-FFF2-40B4-BE49-F238E27FC236}">
                                  <a16:creationId xmlns:a16="http://schemas.microsoft.com/office/drawing/2014/main" id="{5FF2940D-E313-CC0C-AA3C-609EF1D186BF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368" y="1576"/>
                              <a:ext cx="201" cy="20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39" name="Object 49">
                  <a:extLst>
                    <a:ext uri="{FF2B5EF4-FFF2-40B4-BE49-F238E27FC236}">
                      <a16:creationId xmlns:a16="http://schemas.microsoft.com/office/drawing/2014/main" id="{62373050-5620-14D1-D521-1670BB3346B1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2253" y="3478"/>
                <a:ext cx="201" cy="20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2" imgW="865632" imgH="865632" progId="">
                        <p:embed/>
                      </p:oleObj>
                    </mc:Choice>
                    <mc:Fallback>
                      <p:oleObj name="CorelDRAW" r:id="rId12" imgW="865632" imgH="865632" progId="">
                        <p:embed/>
                        <p:pic>
                          <p:nvPicPr>
                            <p:cNvPr id="4139" name="Object 49">
                              <a:extLst>
                                <a:ext uri="{FF2B5EF4-FFF2-40B4-BE49-F238E27FC236}">
                                  <a16:creationId xmlns:a16="http://schemas.microsoft.com/office/drawing/2014/main" id="{62373050-5620-14D1-D521-1670BB3346B1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253" y="3478"/>
                              <a:ext cx="201" cy="20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4134" name="Text Box 50">
                <a:extLst>
                  <a:ext uri="{FF2B5EF4-FFF2-40B4-BE49-F238E27FC236}">
                    <a16:creationId xmlns:a16="http://schemas.microsoft.com/office/drawing/2014/main" id="{AFC39B5F-0E1B-D9F4-2B2C-953D44F556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89" y="3890"/>
                <a:ext cx="1343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>
                    <a:solidFill>
                      <a:srgbClr val="002060"/>
                    </a:solidFill>
                  </a:rPr>
                  <a:t>Dilute</a:t>
                </a:r>
                <a:r>
                  <a:rPr lang="en-GB" altLang="en-US" sz="1800" b="1">
                    <a:solidFill>
                      <a:srgbClr val="A50021"/>
                    </a:solidFill>
                  </a:rPr>
                  <a:t> solution – less </a:t>
                </a:r>
                <a:r>
                  <a:rPr lang="en-GB" altLang="en-US" sz="1800" b="1">
                    <a:solidFill>
                      <a:srgbClr val="002060"/>
                    </a:solidFill>
                  </a:rPr>
                  <a:t>concentration</a:t>
                </a:r>
              </a:p>
            </p:txBody>
          </p:sp>
        </p:grpSp>
        <p:grpSp>
          <p:nvGrpSpPr>
            <p:cNvPr id="4117" name="Group 51">
              <a:extLst>
                <a:ext uri="{FF2B5EF4-FFF2-40B4-BE49-F238E27FC236}">
                  <a16:creationId xmlns:a16="http://schemas.microsoft.com/office/drawing/2014/main" id="{7284242F-17FB-1616-1566-B74543DB9D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18" y="1303"/>
              <a:ext cx="2665" cy="2964"/>
              <a:chOff x="3311" y="1303"/>
              <a:chExt cx="2665" cy="2964"/>
            </a:xfrm>
          </p:grpSpPr>
          <p:grpSp>
            <p:nvGrpSpPr>
              <p:cNvPr id="4118" name="Group 52">
                <a:extLst>
                  <a:ext uri="{FF2B5EF4-FFF2-40B4-BE49-F238E27FC236}">
                    <a16:creationId xmlns:a16="http://schemas.microsoft.com/office/drawing/2014/main" id="{A5E5915F-7138-23A6-2EE1-088AEB22E7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77" y="1303"/>
                <a:ext cx="1753" cy="2348"/>
                <a:chOff x="3577" y="1303"/>
                <a:chExt cx="1753" cy="2348"/>
              </a:xfrm>
            </p:grpSpPr>
            <p:graphicFrame>
              <p:nvGraphicFramePr>
                <p:cNvPr id="4120" name="Object 53">
                  <a:extLst>
                    <a:ext uri="{FF2B5EF4-FFF2-40B4-BE49-F238E27FC236}">
                      <a16:creationId xmlns:a16="http://schemas.microsoft.com/office/drawing/2014/main" id="{E93A51EA-258C-1E6F-CBC2-206367F46E72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3661" y="2186"/>
                <a:ext cx="373" cy="37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3" imgW="865632" imgH="865632" progId="">
                        <p:embed/>
                      </p:oleObj>
                    </mc:Choice>
                    <mc:Fallback>
                      <p:oleObj name="CorelDRAW" r:id="rId13" imgW="865632" imgH="865632" progId="">
                        <p:embed/>
                        <p:pic>
                          <p:nvPicPr>
                            <p:cNvPr id="4120" name="Object 53">
                              <a:extLst>
                                <a:ext uri="{FF2B5EF4-FFF2-40B4-BE49-F238E27FC236}">
                                  <a16:creationId xmlns:a16="http://schemas.microsoft.com/office/drawing/2014/main" id="{E93A51EA-258C-1E6F-CBC2-206367F46E72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661" y="2186"/>
                              <a:ext cx="373" cy="37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21" name="Object 55">
                  <a:extLst>
                    <a:ext uri="{FF2B5EF4-FFF2-40B4-BE49-F238E27FC236}">
                      <a16:creationId xmlns:a16="http://schemas.microsoft.com/office/drawing/2014/main" id="{9DE36BB6-50B0-3816-29E4-BBEEBCB9E85D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3577" y="1303"/>
                <a:ext cx="373" cy="37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3" imgW="865632" imgH="865632" progId="">
                        <p:embed/>
                      </p:oleObj>
                    </mc:Choice>
                    <mc:Fallback>
                      <p:oleObj name="CorelDRAW" r:id="rId13" imgW="865632" imgH="865632" progId="">
                        <p:embed/>
                        <p:pic>
                          <p:nvPicPr>
                            <p:cNvPr id="4121" name="Object 55">
                              <a:extLst>
                                <a:ext uri="{FF2B5EF4-FFF2-40B4-BE49-F238E27FC236}">
                                  <a16:creationId xmlns:a16="http://schemas.microsoft.com/office/drawing/2014/main" id="{9DE36BB6-50B0-3816-29E4-BBEEBCB9E85D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577" y="1303"/>
                              <a:ext cx="373" cy="37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22" name="Object 56">
                  <a:extLst>
                    <a:ext uri="{FF2B5EF4-FFF2-40B4-BE49-F238E27FC236}">
                      <a16:creationId xmlns:a16="http://schemas.microsoft.com/office/drawing/2014/main" id="{19538897-3748-1C37-25C0-C7563237B62A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4242" y="3008"/>
                <a:ext cx="373" cy="37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3" imgW="865632" imgH="865632" progId="">
                        <p:embed/>
                      </p:oleObj>
                    </mc:Choice>
                    <mc:Fallback>
                      <p:oleObj name="CorelDRAW" r:id="rId13" imgW="865632" imgH="865632" progId="">
                        <p:embed/>
                        <p:pic>
                          <p:nvPicPr>
                            <p:cNvPr id="4122" name="Object 56">
                              <a:extLst>
                                <a:ext uri="{FF2B5EF4-FFF2-40B4-BE49-F238E27FC236}">
                                  <a16:creationId xmlns:a16="http://schemas.microsoft.com/office/drawing/2014/main" id="{19538897-3748-1C37-25C0-C7563237B62A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242" y="3008"/>
                              <a:ext cx="373" cy="37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23" name="Object 57">
                  <a:extLst>
                    <a:ext uri="{FF2B5EF4-FFF2-40B4-BE49-F238E27FC236}">
                      <a16:creationId xmlns:a16="http://schemas.microsoft.com/office/drawing/2014/main" id="{834BF28B-6993-5B27-8397-88668BEBD867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4548" y="1555"/>
                <a:ext cx="373" cy="37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3" imgW="865632" imgH="865632" progId="">
                        <p:embed/>
                      </p:oleObj>
                    </mc:Choice>
                    <mc:Fallback>
                      <p:oleObj name="CorelDRAW" r:id="rId13" imgW="865632" imgH="865632" progId="">
                        <p:embed/>
                        <p:pic>
                          <p:nvPicPr>
                            <p:cNvPr id="4123" name="Object 57">
                              <a:extLst>
                                <a:ext uri="{FF2B5EF4-FFF2-40B4-BE49-F238E27FC236}">
                                  <a16:creationId xmlns:a16="http://schemas.microsoft.com/office/drawing/2014/main" id="{834BF28B-6993-5B27-8397-88668BEBD867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548" y="1555"/>
                              <a:ext cx="373" cy="37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24" name="Object 58">
                  <a:extLst>
                    <a:ext uri="{FF2B5EF4-FFF2-40B4-BE49-F238E27FC236}">
                      <a16:creationId xmlns:a16="http://schemas.microsoft.com/office/drawing/2014/main" id="{E628FA26-4D4F-C1C0-5F57-F4F6E5B5080A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4569" y="2429"/>
                <a:ext cx="373" cy="37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3" imgW="865632" imgH="865632" progId="">
                        <p:embed/>
                      </p:oleObj>
                    </mc:Choice>
                    <mc:Fallback>
                      <p:oleObj name="CorelDRAW" r:id="rId13" imgW="865632" imgH="865632" progId="">
                        <p:embed/>
                        <p:pic>
                          <p:nvPicPr>
                            <p:cNvPr id="4124" name="Object 58">
                              <a:extLst>
                                <a:ext uri="{FF2B5EF4-FFF2-40B4-BE49-F238E27FC236}">
                                  <a16:creationId xmlns:a16="http://schemas.microsoft.com/office/drawing/2014/main" id="{E628FA26-4D4F-C1C0-5F57-F4F6E5B5080A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569" y="2429"/>
                              <a:ext cx="373" cy="37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25" name="Object 59">
                  <a:extLst>
                    <a:ext uri="{FF2B5EF4-FFF2-40B4-BE49-F238E27FC236}">
                      <a16:creationId xmlns:a16="http://schemas.microsoft.com/office/drawing/2014/main" id="{A322129E-5679-8BA3-255E-0A53F4A70296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4957" y="3221"/>
                <a:ext cx="373" cy="37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5" imgW="865632" imgH="865632" progId="">
                        <p:embed/>
                      </p:oleObj>
                    </mc:Choice>
                    <mc:Fallback>
                      <p:oleObj name="CorelDRAW" r:id="rId15" imgW="865632" imgH="865632" progId="">
                        <p:embed/>
                        <p:pic>
                          <p:nvPicPr>
                            <p:cNvPr id="4125" name="Object 59">
                              <a:extLst>
                                <a:ext uri="{FF2B5EF4-FFF2-40B4-BE49-F238E27FC236}">
                                  <a16:creationId xmlns:a16="http://schemas.microsoft.com/office/drawing/2014/main" id="{A322129E-5679-8BA3-255E-0A53F4A70296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957" y="3221"/>
                              <a:ext cx="373" cy="37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26" name="Object 60">
                  <a:extLst>
                    <a:ext uri="{FF2B5EF4-FFF2-40B4-BE49-F238E27FC236}">
                      <a16:creationId xmlns:a16="http://schemas.microsoft.com/office/drawing/2014/main" id="{0EBB3E3C-8B42-2443-FB25-66F47937A620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3728" y="2823"/>
                <a:ext cx="373" cy="37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5" imgW="865632" imgH="865632" progId="">
                        <p:embed/>
                      </p:oleObj>
                    </mc:Choice>
                    <mc:Fallback>
                      <p:oleObj name="CorelDRAW" r:id="rId15" imgW="865632" imgH="865632" progId="">
                        <p:embed/>
                        <p:pic>
                          <p:nvPicPr>
                            <p:cNvPr id="4126" name="Object 60">
                              <a:extLst>
                                <a:ext uri="{FF2B5EF4-FFF2-40B4-BE49-F238E27FC236}">
                                  <a16:creationId xmlns:a16="http://schemas.microsoft.com/office/drawing/2014/main" id="{0EBB3E3C-8B42-2443-FB25-66F47937A620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728" y="2823"/>
                              <a:ext cx="373" cy="37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27" name="Object 61">
                  <a:extLst>
                    <a:ext uri="{FF2B5EF4-FFF2-40B4-BE49-F238E27FC236}">
                      <a16:creationId xmlns:a16="http://schemas.microsoft.com/office/drawing/2014/main" id="{DD08368D-9D75-170C-E9DE-50283A261F98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4257" y="1398"/>
                <a:ext cx="201" cy="20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6" imgW="865632" imgH="865632" progId="">
                        <p:embed/>
                      </p:oleObj>
                    </mc:Choice>
                    <mc:Fallback>
                      <p:oleObj name="CorelDRAW" r:id="rId16" imgW="865632" imgH="865632" progId="">
                        <p:embed/>
                        <p:pic>
                          <p:nvPicPr>
                            <p:cNvPr id="4127" name="Object 61">
                              <a:extLst>
                                <a:ext uri="{FF2B5EF4-FFF2-40B4-BE49-F238E27FC236}">
                                  <a16:creationId xmlns:a16="http://schemas.microsoft.com/office/drawing/2014/main" id="{DD08368D-9D75-170C-E9DE-50283A261F98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257" y="1398"/>
                              <a:ext cx="201" cy="20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28" name="Object 62">
                  <a:extLst>
                    <a:ext uri="{FF2B5EF4-FFF2-40B4-BE49-F238E27FC236}">
                      <a16:creationId xmlns:a16="http://schemas.microsoft.com/office/drawing/2014/main" id="{A1AD5566-F7A9-FD69-8584-741BB3C1F3C7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3883" y="3446"/>
                <a:ext cx="201" cy="20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6" imgW="865632" imgH="865632" progId="">
                        <p:embed/>
                      </p:oleObj>
                    </mc:Choice>
                    <mc:Fallback>
                      <p:oleObj name="CorelDRAW" r:id="rId16" imgW="865632" imgH="865632" progId="">
                        <p:embed/>
                        <p:pic>
                          <p:nvPicPr>
                            <p:cNvPr id="4128" name="Object 62">
                              <a:extLst>
                                <a:ext uri="{FF2B5EF4-FFF2-40B4-BE49-F238E27FC236}">
                                  <a16:creationId xmlns:a16="http://schemas.microsoft.com/office/drawing/2014/main" id="{A1AD5566-F7A9-FD69-8584-741BB3C1F3C7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883" y="3446"/>
                              <a:ext cx="201" cy="20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29" name="Object 64">
                  <a:extLst>
                    <a:ext uri="{FF2B5EF4-FFF2-40B4-BE49-F238E27FC236}">
                      <a16:creationId xmlns:a16="http://schemas.microsoft.com/office/drawing/2014/main" id="{310D4F20-E485-D7FF-FCBD-0CC281A7C12B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4216" y="2538"/>
                <a:ext cx="201" cy="20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6" imgW="865632" imgH="865632" progId="">
                        <p:embed/>
                      </p:oleObj>
                    </mc:Choice>
                    <mc:Fallback>
                      <p:oleObj name="CorelDRAW" r:id="rId16" imgW="865632" imgH="865632" progId="">
                        <p:embed/>
                        <p:pic>
                          <p:nvPicPr>
                            <p:cNvPr id="4129" name="Object 64">
                              <a:extLst>
                                <a:ext uri="{FF2B5EF4-FFF2-40B4-BE49-F238E27FC236}">
                                  <a16:creationId xmlns:a16="http://schemas.microsoft.com/office/drawing/2014/main" id="{310D4F20-E485-D7FF-FCBD-0CC281A7C12B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216" y="2538"/>
                              <a:ext cx="201" cy="20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30" name="Object 65">
                  <a:extLst>
                    <a:ext uri="{FF2B5EF4-FFF2-40B4-BE49-F238E27FC236}">
                      <a16:creationId xmlns:a16="http://schemas.microsoft.com/office/drawing/2014/main" id="{E4B017C6-A074-DAA3-F2F9-015601F98599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4365" y="1999"/>
                <a:ext cx="201" cy="20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6" imgW="865632" imgH="865632" progId="">
                        <p:embed/>
                      </p:oleObj>
                    </mc:Choice>
                    <mc:Fallback>
                      <p:oleObj name="CorelDRAW" r:id="rId16" imgW="865632" imgH="865632" progId="">
                        <p:embed/>
                        <p:pic>
                          <p:nvPicPr>
                            <p:cNvPr id="4130" name="Object 65">
                              <a:extLst>
                                <a:ext uri="{FF2B5EF4-FFF2-40B4-BE49-F238E27FC236}">
                                  <a16:creationId xmlns:a16="http://schemas.microsoft.com/office/drawing/2014/main" id="{E4B017C6-A074-DAA3-F2F9-015601F98599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365" y="1999"/>
                              <a:ext cx="201" cy="20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31" name="Object 66">
                  <a:extLst>
                    <a:ext uri="{FF2B5EF4-FFF2-40B4-BE49-F238E27FC236}">
                      <a16:creationId xmlns:a16="http://schemas.microsoft.com/office/drawing/2014/main" id="{980B33D3-20D9-1BCD-5D7B-70CCFF472385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4985" y="2842"/>
                <a:ext cx="201" cy="20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6" imgW="865632" imgH="865632" progId="">
                        <p:embed/>
                      </p:oleObj>
                    </mc:Choice>
                    <mc:Fallback>
                      <p:oleObj name="CorelDRAW" r:id="rId16" imgW="865632" imgH="865632" progId="">
                        <p:embed/>
                        <p:pic>
                          <p:nvPicPr>
                            <p:cNvPr id="4131" name="Object 66">
                              <a:extLst>
                                <a:ext uri="{FF2B5EF4-FFF2-40B4-BE49-F238E27FC236}">
                                  <a16:creationId xmlns:a16="http://schemas.microsoft.com/office/drawing/2014/main" id="{980B33D3-20D9-1BCD-5D7B-70CCFF472385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985" y="2842"/>
                              <a:ext cx="201" cy="20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32" name="Object 69">
                  <a:extLst>
                    <a:ext uri="{FF2B5EF4-FFF2-40B4-BE49-F238E27FC236}">
                      <a16:creationId xmlns:a16="http://schemas.microsoft.com/office/drawing/2014/main" id="{44FF7A1D-131C-C8F6-2245-23F266BF1479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4694" y="3450"/>
                <a:ext cx="201" cy="20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CorelDRAW" r:id="rId17" imgW="865632" imgH="865632" progId="">
                        <p:embed/>
                      </p:oleObj>
                    </mc:Choice>
                    <mc:Fallback>
                      <p:oleObj name="CorelDRAW" r:id="rId17" imgW="865632" imgH="865632" progId="">
                        <p:embed/>
                        <p:pic>
                          <p:nvPicPr>
                            <p:cNvPr id="4132" name="Object 69">
                              <a:extLst>
                                <a:ext uri="{FF2B5EF4-FFF2-40B4-BE49-F238E27FC236}">
                                  <a16:creationId xmlns:a16="http://schemas.microsoft.com/office/drawing/2014/main" id="{44FF7A1D-131C-C8F6-2245-23F266BF1479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694" y="3450"/>
                              <a:ext cx="201" cy="20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4119" name="Text Box 71">
                <a:extLst>
                  <a:ext uri="{FF2B5EF4-FFF2-40B4-BE49-F238E27FC236}">
                    <a16:creationId xmlns:a16="http://schemas.microsoft.com/office/drawing/2014/main" id="{421403D5-1BDE-3397-9FF1-31CCBD0D21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11" y="3912"/>
                <a:ext cx="2665" cy="3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lnSpc>
                    <a:spcPct val="85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1800" b="1">
                    <a:solidFill>
                      <a:srgbClr val="000066"/>
                    </a:solidFill>
                  </a:rPr>
                  <a:t>CONCENTRATED</a:t>
                </a:r>
                <a:r>
                  <a:rPr lang="en-GB" altLang="en-US" sz="1800" b="1">
                    <a:solidFill>
                      <a:srgbClr val="A50021"/>
                    </a:solidFill>
                  </a:rPr>
                  <a:t> SOLUTION- more sugar</a:t>
                </a:r>
              </a:p>
            </p:txBody>
          </p:sp>
        </p:grpSp>
      </p:grpSp>
      <p:grpSp>
        <p:nvGrpSpPr>
          <p:cNvPr id="3144" name="Group 72">
            <a:extLst>
              <a:ext uri="{FF2B5EF4-FFF2-40B4-BE49-F238E27FC236}">
                <a16:creationId xmlns:a16="http://schemas.microsoft.com/office/drawing/2014/main" id="{D6EA2842-8AE2-9A74-CBB6-B279ADDC4D0C}"/>
              </a:ext>
            </a:extLst>
          </p:cNvPr>
          <p:cNvGrpSpPr>
            <a:grpSpLocks/>
          </p:cNvGrpSpPr>
          <p:nvPr/>
        </p:nvGrpSpPr>
        <p:grpSpPr bwMode="auto">
          <a:xfrm>
            <a:off x="4117975" y="1323975"/>
            <a:ext cx="4425950" cy="825500"/>
            <a:chOff x="2972" y="834"/>
            <a:chExt cx="2788" cy="520"/>
          </a:xfrm>
        </p:grpSpPr>
        <p:sp>
          <p:nvSpPr>
            <p:cNvPr id="4114" name="Text Box 73">
              <a:extLst>
                <a:ext uri="{FF2B5EF4-FFF2-40B4-BE49-F238E27FC236}">
                  <a16:creationId xmlns:a16="http://schemas.microsoft.com/office/drawing/2014/main" id="{6E0B5488-C6A6-4520-10F7-67C82B6F3C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6" y="834"/>
              <a:ext cx="234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000066"/>
                  </a:solidFill>
                </a:rPr>
                <a:t>Partially permeable </a:t>
              </a:r>
              <a:r>
                <a:rPr lang="en-GB" altLang="en-US" sz="1800" b="1">
                  <a:solidFill>
                    <a:srgbClr val="A50021"/>
                  </a:solidFill>
                </a:rPr>
                <a:t>membrane with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000066"/>
                  </a:solidFill>
                </a:rPr>
                <a:t>pores</a:t>
              </a:r>
              <a:endParaRPr lang="en-GB" altLang="en-US" sz="1800" b="1">
                <a:solidFill>
                  <a:srgbClr val="A50021"/>
                </a:solidFill>
              </a:endParaRPr>
            </a:p>
          </p:txBody>
        </p:sp>
        <p:sp>
          <p:nvSpPr>
            <p:cNvPr id="4115" name="Line 74">
              <a:extLst>
                <a:ext uri="{FF2B5EF4-FFF2-40B4-BE49-F238E27FC236}">
                  <a16:creationId xmlns:a16="http://schemas.microsoft.com/office/drawing/2014/main" id="{6593BB6C-1FF5-F766-390E-95E66AC907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72" y="1062"/>
              <a:ext cx="506" cy="292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147" name="Group 75">
            <a:extLst>
              <a:ext uri="{FF2B5EF4-FFF2-40B4-BE49-F238E27FC236}">
                <a16:creationId xmlns:a16="http://schemas.microsoft.com/office/drawing/2014/main" id="{B7492D58-802E-264C-4BE8-32446630C33A}"/>
              </a:ext>
            </a:extLst>
          </p:cNvPr>
          <p:cNvGrpSpPr>
            <a:grpSpLocks/>
          </p:cNvGrpSpPr>
          <p:nvPr/>
        </p:nvGrpSpPr>
        <p:grpSpPr bwMode="auto">
          <a:xfrm>
            <a:off x="6899275" y="2838450"/>
            <a:ext cx="2225675" cy="2505075"/>
            <a:chOff x="4346" y="1788"/>
            <a:chExt cx="1402" cy="1578"/>
          </a:xfrm>
        </p:grpSpPr>
        <p:sp>
          <p:nvSpPr>
            <p:cNvPr id="4111" name="Text Box 76">
              <a:extLst>
                <a:ext uri="{FF2B5EF4-FFF2-40B4-BE49-F238E27FC236}">
                  <a16:creationId xmlns:a16="http://schemas.microsoft.com/office/drawing/2014/main" id="{EB3653BE-D83F-2445-C204-34FEC57BA1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3" y="2202"/>
              <a:ext cx="1175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000066"/>
                  </a:solidFill>
                </a:rPr>
                <a:t>sugar</a:t>
              </a:r>
              <a:r>
                <a:rPr lang="en-GB" altLang="en-US" sz="1800" b="1">
                  <a:solidFill>
                    <a:srgbClr val="A50021"/>
                  </a:solidFill>
                </a:rPr>
                <a:t> molecules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000066"/>
                  </a:solidFill>
                </a:rPr>
                <a:t>too large</a:t>
              </a:r>
              <a:r>
                <a:rPr lang="en-GB" altLang="en-US" sz="1800" b="1">
                  <a:solidFill>
                    <a:srgbClr val="A50021"/>
                  </a:solidFill>
                </a:rPr>
                <a:t> to pass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</a:rPr>
                <a:t>through pores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</a:rPr>
                <a:t>in the membrane</a:t>
              </a:r>
            </a:p>
          </p:txBody>
        </p:sp>
        <p:sp>
          <p:nvSpPr>
            <p:cNvPr id="4112" name="Line 77">
              <a:extLst>
                <a:ext uri="{FF2B5EF4-FFF2-40B4-BE49-F238E27FC236}">
                  <a16:creationId xmlns:a16="http://schemas.microsoft.com/office/drawing/2014/main" id="{373A22EA-5E83-724B-9557-3D95B8728C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46" y="1788"/>
              <a:ext cx="778" cy="449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Line 78">
              <a:extLst>
                <a:ext uri="{FF2B5EF4-FFF2-40B4-BE49-F238E27FC236}">
                  <a16:creationId xmlns:a16="http://schemas.microsoft.com/office/drawing/2014/main" id="{754F13B7-6C6D-13C2-00FD-8F725882F8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43" y="2835"/>
              <a:ext cx="434" cy="531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 Box 76">
            <a:extLst>
              <a:ext uri="{FF2B5EF4-FFF2-40B4-BE49-F238E27FC236}">
                <a16:creationId xmlns:a16="http://schemas.microsoft.com/office/drawing/2014/main" id="{E5E64F36-97A4-2653-E099-317198031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474663"/>
            <a:ext cx="3325812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</a:rPr>
              <a:t>Water </a:t>
            </a:r>
            <a:r>
              <a:rPr lang="en-GB" altLang="en-US" sz="1800" b="1">
                <a:solidFill>
                  <a:srgbClr val="A50021"/>
                </a:solidFill>
              </a:rPr>
              <a:t> molecules are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A50021"/>
                </a:solidFill>
              </a:rPr>
              <a:t>small enough to pass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A50021"/>
                </a:solidFill>
              </a:rPr>
              <a:t>through the </a:t>
            </a:r>
            <a:r>
              <a:rPr lang="en-GB" altLang="en-US" sz="1800" b="1">
                <a:solidFill>
                  <a:srgbClr val="002060"/>
                </a:solidFill>
              </a:rPr>
              <a:t>partially permeable </a:t>
            </a:r>
            <a:r>
              <a:rPr lang="en-GB" altLang="en-US" sz="1800" b="1">
                <a:solidFill>
                  <a:srgbClr val="A50021"/>
                </a:solidFill>
              </a:rPr>
              <a:t>membrane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8B8A435-9F6B-5EB5-7B5D-6DBA6420D2FC}"/>
              </a:ext>
            </a:extLst>
          </p:cNvPr>
          <p:cNvCxnSpPr/>
          <p:nvPr/>
        </p:nvCxnSpPr>
        <p:spPr>
          <a:xfrm>
            <a:off x="1495425" y="1439863"/>
            <a:ext cx="677863" cy="504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27ED754-2DD6-71ED-B0EE-2D1AC912C91F}"/>
              </a:ext>
            </a:extLst>
          </p:cNvPr>
          <p:cNvCxnSpPr/>
          <p:nvPr/>
        </p:nvCxnSpPr>
        <p:spPr>
          <a:xfrm>
            <a:off x="1420813" y="1417638"/>
            <a:ext cx="74612" cy="628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106" name="Object 55">
            <a:extLst>
              <a:ext uri="{FF2B5EF4-FFF2-40B4-BE49-F238E27FC236}">
                <a16:creationId xmlns:a16="http://schemas.microsoft.com/office/drawing/2014/main" id="{E98C3387-0C5F-B1F2-FE12-28F194B882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3413" y="2633663"/>
          <a:ext cx="592137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3" imgW="865632" imgH="865632" progId="">
                  <p:embed/>
                </p:oleObj>
              </mc:Choice>
              <mc:Fallback>
                <p:oleObj name="CorelDRAW" r:id="rId13" imgW="865632" imgH="865632" progId="">
                  <p:embed/>
                  <p:pic>
                    <p:nvPicPr>
                      <p:cNvPr id="4106" name="Object 55">
                        <a:extLst>
                          <a:ext uri="{FF2B5EF4-FFF2-40B4-BE49-F238E27FC236}">
                            <a16:creationId xmlns:a16="http://schemas.microsoft.com/office/drawing/2014/main" id="{E98C3387-0C5F-B1F2-FE12-28F194B882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3413" y="2633663"/>
                        <a:ext cx="592137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7" name="Object 55">
            <a:extLst>
              <a:ext uri="{FF2B5EF4-FFF2-40B4-BE49-F238E27FC236}">
                <a16:creationId xmlns:a16="http://schemas.microsoft.com/office/drawing/2014/main" id="{98372596-2169-95C4-63AB-1BCDA8F5C3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46275" y="4048125"/>
          <a:ext cx="592138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3" imgW="865632" imgH="865632" progId="">
                  <p:embed/>
                </p:oleObj>
              </mc:Choice>
              <mc:Fallback>
                <p:oleObj name="CorelDRAW" r:id="rId13" imgW="865632" imgH="865632" progId="">
                  <p:embed/>
                  <p:pic>
                    <p:nvPicPr>
                      <p:cNvPr id="4107" name="Object 55">
                        <a:extLst>
                          <a:ext uri="{FF2B5EF4-FFF2-40B4-BE49-F238E27FC236}">
                            <a16:creationId xmlns:a16="http://schemas.microsoft.com/office/drawing/2014/main" id="{98372596-2169-95C4-63AB-1BCDA8F5C3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6275" y="4048125"/>
                        <a:ext cx="592138" cy="59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8" name="Object 55">
            <a:extLst>
              <a:ext uri="{FF2B5EF4-FFF2-40B4-BE49-F238E27FC236}">
                <a16:creationId xmlns:a16="http://schemas.microsoft.com/office/drawing/2014/main" id="{A668C584-663C-082E-DDB5-F24890C36C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5438" y="2884488"/>
          <a:ext cx="592137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3" imgW="865632" imgH="865632" progId="">
                  <p:embed/>
                </p:oleObj>
              </mc:Choice>
              <mc:Fallback>
                <p:oleObj name="CorelDRAW" r:id="rId13" imgW="865632" imgH="865632" progId="">
                  <p:embed/>
                  <p:pic>
                    <p:nvPicPr>
                      <p:cNvPr id="4108" name="Object 55">
                        <a:extLst>
                          <a:ext uri="{FF2B5EF4-FFF2-40B4-BE49-F238E27FC236}">
                            <a16:creationId xmlns:a16="http://schemas.microsoft.com/office/drawing/2014/main" id="{A668C584-663C-082E-DDB5-F24890C36C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38" y="2884488"/>
                        <a:ext cx="592137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40">
            <a:extLst>
              <a:ext uri="{FF2B5EF4-FFF2-40B4-BE49-F238E27FC236}">
                <a16:creationId xmlns:a16="http://schemas.microsoft.com/office/drawing/2014/main" id="{45D3E684-E643-6F31-D707-3AC45E3B9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8988" y="3241675"/>
            <a:ext cx="1439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0066"/>
                </a:solidFill>
              </a:rPr>
              <a:t>Osmosis</a:t>
            </a:r>
          </a:p>
        </p:txBody>
      </p:sp>
      <p:sp>
        <p:nvSpPr>
          <p:cNvPr id="11" name="Line 41">
            <a:extLst>
              <a:ext uri="{FF2B5EF4-FFF2-40B4-BE49-F238E27FC236}">
                <a16:creationId xmlns:a16="http://schemas.microsoft.com/office/drawing/2014/main" id="{0190B1FB-8D9F-0CF4-DFBD-6128FB7CA9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35338" y="3463925"/>
            <a:ext cx="1960562" cy="9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3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11441A33-E08B-5ECA-F5D2-4869AB19C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1288" y="-4763"/>
            <a:ext cx="3781425" cy="39687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PLANT CELLS AND OSMOSIS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E4BF1A65-D095-4524-92FF-3CE74A74F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0" y="376238"/>
            <a:ext cx="85090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A50021"/>
                </a:solidFill>
              </a:rPr>
              <a:t>The </a:t>
            </a:r>
            <a:r>
              <a:rPr lang="en-GB" altLang="en-US" sz="1800" b="1">
                <a:solidFill>
                  <a:srgbClr val="000066"/>
                </a:solidFill>
              </a:rPr>
              <a:t>osmosis behaviour of plant cells</a:t>
            </a:r>
            <a:r>
              <a:rPr lang="en-GB" altLang="en-US" sz="1800" b="1">
                <a:solidFill>
                  <a:srgbClr val="A50021"/>
                </a:solidFill>
              </a:rPr>
              <a:t> immersed in various  solutions depends upon the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A50021"/>
                </a:solidFill>
              </a:rPr>
              <a:t>concentration</a:t>
            </a:r>
            <a:r>
              <a:rPr lang="en-GB" altLang="en-US" sz="1800" b="1">
                <a:solidFill>
                  <a:srgbClr val="000066"/>
                </a:solidFill>
              </a:rPr>
              <a:t> in the cell </a:t>
            </a:r>
            <a:r>
              <a:rPr lang="en-GB" altLang="en-US" sz="1800" b="1">
                <a:solidFill>
                  <a:srgbClr val="A50021"/>
                </a:solidFill>
              </a:rPr>
              <a:t>and the</a:t>
            </a:r>
            <a:r>
              <a:rPr lang="en-GB" altLang="en-US" sz="1800" b="1">
                <a:solidFill>
                  <a:srgbClr val="000066"/>
                </a:solidFill>
              </a:rPr>
              <a:t> concentration of the surrounding solution</a:t>
            </a:r>
          </a:p>
        </p:txBody>
      </p:sp>
      <p:grpSp>
        <p:nvGrpSpPr>
          <p:cNvPr id="12292" name="Group 4">
            <a:extLst>
              <a:ext uri="{FF2B5EF4-FFF2-40B4-BE49-F238E27FC236}">
                <a16:creationId xmlns:a16="http://schemas.microsoft.com/office/drawing/2014/main" id="{D99F6D85-5C48-5B88-D44F-28851B5318D9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1076325"/>
            <a:ext cx="2825750" cy="2951163"/>
            <a:chOff x="90" y="832"/>
            <a:chExt cx="1780" cy="1859"/>
          </a:xfrm>
        </p:grpSpPr>
        <p:pic>
          <p:nvPicPr>
            <p:cNvPr id="5135" name="Picture 5">
              <a:extLst>
                <a:ext uri="{FF2B5EF4-FFF2-40B4-BE49-F238E27FC236}">
                  <a16:creationId xmlns:a16="http://schemas.microsoft.com/office/drawing/2014/main" id="{5DE208F5-CB17-4A21-18EA-3CE2D4535E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" y="832"/>
              <a:ext cx="1780" cy="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6" name="Text Box 6">
              <a:extLst>
                <a:ext uri="{FF2B5EF4-FFF2-40B4-BE49-F238E27FC236}">
                  <a16:creationId xmlns:a16="http://schemas.microsoft.com/office/drawing/2014/main" id="{ECE42D83-A416-DB47-A65C-ADE62DCF8E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" y="2219"/>
              <a:ext cx="1484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</a:rPr>
                <a:t>This</a:t>
              </a:r>
              <a:r>
                <a:rPr lang="en-GB" altLang="en-US" sz="1800" b="1">
                  <a:solidFill>
                    <a:srgbClr val="000066"/>
                  </a:solidFill>
                </a:rPr>
                <a:t> </a:t>
              </a:r>
              <a:r>
                <a:rPr lang="en-GB" altLang="en-US" sz="1800" b="1">
                  <a:solidFill>
                    <a:srgbClr val="A50021"/>
                  </a:solidFill>
                </a:rPr>
                <a:t>plant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</a:rPr>
                <a:t>cell has been placed in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</a:rPr>
                <a:t>a </a:t>
              </a:r>
              <a:r>
                <a:rPr lang="en-GB" altLang="en-US" sz="1800" b="1">
                  <a:solidFill>
                    <a:srgbClr val="000066"/>
                  </a:solidFill>
                </a:rPr>
                <a:t>dilute</a:t>
              </a:r>
              <a:r>
                <a:rPr lang="en-GB" altLang="en-US" sz="1800" b="1">
                  <a:solidFill>
                    <a:srgbClr val="A50021"/>
                  </a:solidFill>
                </a:rPr>
                <a:t> solution</a:t>
              </a:r>
            </a:p>
          </p:txBody>
        </p:sp>
      </p:grpSp>
      <p:sp>
        <p:nvSpPr>
          <p:cNvPr id="12296" name="Text Box 8">
            <a:extLst>
              <a:ext uri="{FF2B5EF4-FFF2-40B4-BE49-F238E27FC236}">
                <a16:creationId xmlns:a16="http://schemas.microsoft.com/office/drawing/2014/main" id="{8D08A349-1C19-02FA-6AE4-2109BD376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76700"/>
            <a:ext cx="2916238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A50021"/>
                </a:solidFill>
              </a:rPr>
              <a:t>There is </a:t>
            </a:r>
            <a:r>
              <a:rPr lang="en-GB" altLang="en-US" sz="1800" b="1">
                <a:solidFill>
                  <a:srgbClr val="000066"/>
                </a:solidFill>
              </a:rPr>
              <a:t>net movement of water</a:t>
            </a:r>
            <a:r>
              <a:rPr lang="en-GB" altLang="en-US" sz="1800" b="1">
                <a:solidFill>
                  <a:srgbClr val="A50021"/>
                </a:solidFill>
              </a:rPr>
              <a:t> by osmosis is</a:t>
            </a:r>
            <a:r>
              <a:rPr lang="en-GB" altLang="en-US" sz="1800" b="1">
                <a:solidFill>
                  <a:srgbClr val="000066"/>
                </a:solidFill>
              </a:rPr>
              <a:t> into the cell, the mass of the cell increases</a:t>
            </a:r>
            <a:r>
              <a:rPr lang="en-GB" altLang="en-US" sz="1800" b="1">
                <a:solidFill>
                  <a:srgbClr val="A50021"/>
                </a:solidFill>
              </a:rPr>
              <a:t> and the cytoplasm swells and presses against the cell wall</a:t>
            </a:r>
          </a:p>
        </p:txBody>
      </p:sp>
      <p:grpSp>
        <p:nvGrpSpPr>
          <p:cNvPr id="12297" name="Group 9">
            <a:extLst>
              <a:ext uri="{FF2B5EF4-FFF2-40B4-BE49-F238E27FC236}">
                <a16:creationId xmlns:a16="http://schemas.microsoft.com/office/drawing/2014/main" id="{4FA6309F-855D-7C71-97D6-91408A7B302E}"/>
              </a:ext>
            </a:extLst>
          </p:cNvPr>
          <p:cNvGrpSpPr>
            <a:grpSpLocks/>
          </p:cNvGrpSpPr>
          <p:nvPr/>
        </p:nvGrpSpPr>
        <p:grpSpPr bwMode="auto">
          <a:xfrm>
            <a:off x="3128963" y="1081088"/>
            <a:ext cx="3459162" cy="3235325"/>
            <a:chOff x="1971" y="835"/>
            <a:chExt cx="2408" cy="2129"/>
          </a:xfrm>
        </p:grpSpPr>
        <p:pic>
          <p:nvPicPr>
            <p:cNvPr id="5133" name="Picture 10">
              <a:extLst>
                <a:ext uri="{FF2B5EF4-FFF2-40B4-BE49-F238E27FC236}">
                  <a16:creationId xmlns:a16="http://schemas.microsoft.com/office/drawing/2014/main" id="{065310AB-4666-2C4F-6337-8CFA12D8B3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6" y="835"/>
              <a:ext cx="1780" cy="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4" name="Text Box 11">
              <a:extLst>
                <a:ext uri="{FF2B5EF4-FFF2-40B4-BE49-F238E27FC236}">
                  <a16:creationId xmlns:a16="http://schemas.microsoft.com/office/drawing/2014/main" id="{95FFC928-0956-5806-1DD9-C8151E5843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1" y="2217"/>
              <a:ext cx="2408" cy="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</a:rPr>
                <a:t>This plant cell has been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</a:rPr>
                <a:t>placed in a solution that has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</a:rPr>
                <a:t>the </a:t>
              </a:r>
              <a:r>
                <a:rPr lang="en-GB" altLang="en-US" sz="1800" b="1">
                  <a:solidFill>
                    <a:srgbClr val="000066"/>
                  </a:solidFill>
                </a:rPr>
                <a:t>same concentration</a:t>
              </a:r>
              <a:r>
                <a:rPr lang="en-GB" altLang="en-US" sz="1800" b="1">
                  <a:solidFill>
                    <a:srgbClr val="A50021"/>
                  </a:solidFill>
                </a:rPr>
                <a:t> as the plant cell</a:t>
              </a:r>
              <a:endParaRPr lang="en-GB" altLang="en-US" sz="1800" b="1">
                <a:solidFill>
                  <a:srgbClr val="000066"/>
                </a:solidFill>
              </a:endParaRPr>
            </a:p>
          </p:txBody>
        </p:sp>
      </p:grpSp>
      <p:sp>
        <p:nvSpPr>
          <p:cNvPr id="12302" name="Text Box 14">
            <a:extLst>
              <a:ext uri="{FF2B5EF4-FFF2-40B4-BE49-F238E27FC236}">
                <a16:creationId xmlns:a16="http://schemas.microsoft.com/office/drawing/2014/main" id="{ECAC9654-FF28-56D6-E488-584DEFE8DC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4292600"/>
            <a:ext cx="29591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A50021"/>
                </a:solidFill>
              </a:rPr>
              <a:t>There is </a:t>
            </a:r>
            <a:r>
              <a:rPr lang="en-GB" altLang="en-US" sz="1800" b="1">
                <a:solidFill>
                  <a:srgbClr val="000066"/>
                </a:solidFill>
              </a:rPr>
              <a:t>no net movement of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</a:rPr>
              <a:t>water</a:t>
            </a:r>
            <a:r>
              <a:rPr lang="en-GB" altLang="en-US" sz="1800" b="1">
                <a:solidFill>
                  <a:srgbClr val="A50021"/>
                </a:solidFill>
              </a:rPr>
              <a:t> in this case and </a:t>
            </a:r>
            <a:r>
              <a:rPr lang="en-GB" altLang="en-US" sz="1800" b="1">
                <a:solidFill>
                  <a:srgbClr val="000066"/>
                </a:solidFill>
              </a:rPr>
              <a:t>no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</a:rPr>
              <a:t>change in cell mass</a:t>
            </a:r>
            <a:endParaRPr lang="en-GB" altLang="en-US" sz="1800" b="1">
              <a:solidFill>
                <a:srgbClr val="A50021"/>
              </a:solidFill>
            </a:endParaRPr>
          </a:p>
        </p:txBody>
      </p:sp>
      <p:grpSp>
        <p:nvGrpSpPr>
          <p:cNvPr id="12303" name="Group 15">
            <a:extLst>
              <a:ext uri="{FF2B5EF4-FFF2-40B4-BE49-F238E27FC236}">
                <a16:creationId xmlns:a16="http://schemas.microsoft.com/office/drawing/2014/main" id="{39E1EBEA-7E5D-C2D9-6CAB-F8FD28EE4122}"/>
              </a:ext>
            </a:extLst>
          </p:cNvPr>
          <p:cNvGrpSpPr>
            <a:grpSpLocks/>
          </p:cNvGrpSpPr>
          <p:nvPr/>
        </p:nvGrpSpPr>
        <p:grpSpPr bwMode="auto">
          <a:xfrm>
            <a:off x="6170613" y="1081088"/>
            <a:ext cx="2978150" cy="3149600"/>
            <a:chOff x="3887" y="751"/>
            <a:chExt cx="1876" cy="1984"/>
          </a:xfrm>
        </p:grpSpPr>
        <p:pic>
          <p:nvPicPr>
            <p:cNvPr id="5131" name="Picture 16">
              <a:extLst>
                <a:ext uri="{FF2B5EF4-FFF2-40B4-BE49-F238E27FC236}">
                  <a16:creationId xmlns:a16="http://schemas.microsoft.com/office/drawing/2014/main" id="{AE03708D-4D0F-8D72-D393-B22B7E9B98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4" y="751"/>
              <a:ext cx="1780" cy="1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2" name="Text Box 17">
              <a:extLst>
                <a:ext uri="{FF2B5EF4-FFF2-40B4-BE49-F238E27FC236}">
                  <a16:creationId xmlns:a16="http://schemas.microsoft.com/office/drawing/2014/main" id="{7216E33B-FA36-9B50-DC57-8CEE6CFD14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7" y="2125"/>
              <a:ext cx="1876" cy="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</a:rPr>
                <a:t>This plant cell has been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</a:rPr>
                <a:t>placed in a </a:t>
              </a:r>
              <a:r>
                <a:rPr lang="en-GB" altLang="en-US" sz="1800" b="1">
                  <a:solidFill>
                    <a:srgbClr val="000066"/>
                  </a:solidFill>
                </a:rPr>
                <a:t>solution which is 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000066"/>
                  </a:solidFill>
                </a:rPr>
                <a:t>more concentrated than the 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000066"/>
                  </a:solidFill>
                </a:rPr>
                <a:t>cytoplasm</a:t>
              </a:r>
            </a:p>
          </p:txBody>
        </p:sp>
      </p:grpSp>
      <p:sp>
        <p:nvSpPr>
          <p:cNvPr id="12307" name="Text Box 19">
            <a:extLst>
              <a:ext uri="{FF2B5EF4-FFF2-40B4-BE49-F238E27FC236}">
                <a16:creationId xmlns:a16="http://schemas.microsoft.com/office/drawing/2014/main" id="{FAD0D026-0617-577E-D3D3-8F7D7193F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3750" y="4437063"/>
            <a:ext cx="327025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A50021"/>
                </a:solidFill>
              </a:rPr>
              <a:t>The</a:t>
            </a:r>
            <a:r>
              <a:rPr lang="en-GB" altLang="en-US" sz="1800" b="1">
                <a:solidFill>
                  <a:srgbClr val="000066"/>
                </a:solidFill>
              </a:rPr>
              <a:t> net movement of water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A50021"/>
                </a:solidFill>
              </a:rPr>
              <a:t>by osmosis is </a:t>
            </a:r>
            <a:r>
              <a:rPr lang="en-GB" altLang="en-US" sz="1800" b="1">
                <a:solidFill>
                  <a:srgbClr val="000066"/>
                </a:solidFill>
              </a:rPr>
              <a:t>out of the</a:t>
            </a:r>
            <a:r>
              <a:rPr lang="en-GB" altLang="en-US" sz="1800" b="1">
                <a:solidFill>
                  <a:srgbClr val="A50021"/>
                </a:solidFill>
              </a:rPr>
              <a:t> cell, the cell shrinks and the cell mass decreases</a:t>
            </a:r>
          </a:p>
        </p:txBody>
      </p:sp>
      <p:sp>
        <p:nvSpPr>
          <p:cNvPr id="12308" name="Text Box 20">
            <a:extLst>
              <a:ext uri="{FF2B5EF4-FFF2-40B4-BE49-F238E27FC236}">
                <a16:creationId xmlns:a16="http://schemas.microsoft.com/office/drawing/2014/main" id="{B5269ED6-039E-93CA-7B95-3FCB8538C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5661025"/>
            <a:ext cx="2700337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A50021"/>
                </a:solidFill>
              </a:rPr>
              <a:t>The cytoplasm is</a:t>
            </a:r>
            <a:r>
              <a:rPr lang="en-GB" altLang="en-US" sz="1800" b="1">
                <a:solidFill>
                  <a:srgbClr val="000066"/>
                </a:solidFill>
              </a:rPr>
              <a:t> pulled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</a:rPr>
              <a:t>away from the cell wall </a:t>
            </a:r>
            <a:r>
              <a:rPr lang="en-GB" altLang="en-US" sz="1800" b="1">
                <a:solidFill>
                  <a:srgbClr val="A50021"/>
                </a:solidFill>
              </a:rPr>
              <a:t>and the cell is </a:t>
            </a:r>
            <a:r>
              <a:rPr lang="en-GB" altLang="en-US" sz="1800" b="1">
                <a:solidFill>
                  <a:srgbClr val="000066"/>
                </a:solidFill>
              </a:rPr>
              <a:t>plasmolysed</a:t>
            </a:r>
            <a:r>
              <a:rPr lang="en-GB" altLang="en-US" sz="1800" b="1">
                <a:solidFill>
                  <a:srgbClr val="A50021"/>
                </a:solidFill>
              </a:rPr>
              <a:t> (flaccid)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 autoUpdateAnimBg="0"/>
      <p:bldP spid="12291" grpId="0" autoUpdateAnimBg="0"/>
      <p:bldP spid="12296" grpId="0" autoUpdateAnimBg="0"/>
      <p:bldP spid="12302" grpId="0" autoUpdateAnimBg="0"/>
      <p:bldP spid="12307" grpId="0" autoUpdateAnimBg="0"/>
      <p:bldP spid="1230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CF144C87-431D-A432-2311-767F8E47C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76250"/>
            <a:ext cx="30241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>
              <a:solidFill>
                <a:srgbClr val="A50021"/>
              </a:solidFill>
            </a:endParaRP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9CBF6833-CAA6-960F-CB3C-8CAD96362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4200" y="0"/>
            <a:ext cx="5434013" cy="396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SOLVING WATER POTENTIAL PROBLEMS</a:t>
            </a:r>
          </a:p>
        </p:txBody>
      </p:sp>
      <p:grpSp>
        <p:nvGrpSpPr>
          <p:cNvPr id="6148" name="Group 4">
            <a:extLst>
              <a:ext uri="{FF2B5EF4-FFF2-40B4-BE49-F238E27FC236}">
                <a16:creationId xmlns:a16="http://schemas.microsoft.com/office/drawing/2014/main" id="{5C2F1CD9-31CA-8963-9FE0-C7A81DF18DE9}"/>
              </a:ext>
            </a:extLst>
          </p:cNvPr>
          <p:cNvGrpSpPr>
            <a:grpSpLocks/>
          </p:cNvGrpSpPr>
          <p:nvPr/>
        </p:nvGrpSpPr>
        <p:grpSpPr bwMode="auto">
          <a:xfrm>
            <a:off x="1547813" y="836613"/>
            <a:ext cx="6088062" cy="4446587"/>
            <a:chOff x="962" y="672"/>
            <a:chExt cx="3835" cy="2801"/>
          </a:xfrm>
        </p:grpSpPr>
        <p:grpSp>
          <p:nvGrpSpPr>
            <p:cNvPr id="6152" name="Group 5">
              <a:extLst>
                <a:ext uri="{FF2B5EF4-FFF2-40B4-BE49-F238E27FC236}">
                  <a16:creationId xmlns:a16="http://schemas.microsoft.com/office/drawing/2014/main" id="{C9688698-C686-49A4-8B14-5E072F8D1A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2" y="672"/>
              <a:ext cx="3835" cy="2801"/>
              <a:chOff x="483" y="1184"/>
              <a:chExt cx="3835" cy="2801"/>
            </a:xfrm>
          </p:grpSpPr>
          <p:pic>
            <p:nvPicPr>
              <p:cNvPr id="6155" name="Picture 6">
                <a:extLst>
                  <a:ext uri="{FF2B5EF4-FFF2-40B4-BE49-F238E27FC236}">
                    <a16:creationId xmlns:a16="http://schemas.microsoft.com/office/drawing/2014/main" id="{FCC7EA6D-E41A-29AB-9EF8-8B54F6597D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3" y="1184"/>
                <a:ext cx="3835" cy="2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56" name="Text Box 7">
                <a:extLst>
                  <a:ext uri="{FF2B5EF4-FFF2-40B4-BE49-F238E27FC236}">
                    <a16:creationId xmlns:a16="http://schemas.microsoft.com/office/drawing/2014/main" id="{5FE1B27F-6717-49DC-FEE6-50AA13E5EB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21" y="3206"/>
                <a:ext cx="648" cy="231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>
                    <a:solidFill>
                      <a:srgbClr val="A50021"/>
                    </a:solidFill>
                  </a:rPr>
                  <a:t>CELL A</a:t>
                </a:r>
              </a:p>
            </p:txBody>
          </p:sp>
          <p:sp>
            <p:nvSpPr>
              <p:cNvPr id="6157" name="Text Box 8">
                <a:extLst>
                  <a:ext uri="{FF2B5EF4-FFF2-40B4-BE49-F238E27FC236}">
                    <a16:creationId xmlns:a16="http://schemas.microsoft.com/office/drawing/2014/main" id="{86980E97-779C-0230-7EDD-5B8AB7C378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18" y="1738"/>
                <a:ext cx="640" cy="231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GB" altLang="en-US" sz="1800" b="1">
                    <a:solidFill>
                      <a:srgbClr val="A50021"/>
                    </a:solidFill>
                  </a:rPr>
                  <a:t>CELL B</a:t>
                </a:r>
              </a:p>
            </p:txBody>
          </p:sp>
        </p:grpSp>
        <p:sp>
          <p:nvSpPr>
            <p:cNvPr id="6153" name="Text Box 9">
              <a:extLst>
                <a:ext uri="{FF2B5EF4-FFF2-40B4-BE49-F238E27FC236}">
                  <a16:creationId xmlns:a16="http://schemas.microsoft.com/office/drawing/2014/main" id="{4F57F9C4-AC3A-12F4-BD89-2FCEB780EE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3" y="1370"/>
              <a:ext cx="130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Symbol" panose="05050102010706020507" pitchFamily="18" charset="2"/>
                <a:buNone/>
              </a:pPr>
              <a:r>
                <a:rPr lang="en-GB" altLang="en-US" sz="1800" b="1">
                  <a:solidFill>
                    <a:srgbClr val="A50021"/>
                  </a:solidFill>
                </a:rPr>
                <a:t>Concentration= 10 </a:t>
              </a:r>
            </a:p>
            <a:p>
              <a:pPr eaLnBrk="1" hangingPunct="1">
                <a:spcBef>
                  <a:spcPct val="0"/>
                </a:spcBef>
                <a:buFont typeface="Symbol" panose="05050102010706020507" pitchFamily="18" charset="2"/>
                <a:buNone/>
              </a:pPr>
              <a:r>
                <a:rPr lang="en-GB" altLang="en-US" sz="1800" b="1">
                  <a:solidFill>
                    <a:srgbClr val="A50021"/>
                  </a:solidFill>
                </a:rPr>
                <a:t>mol dm</a:t>
              </a:r>
              <a:r>
                <a:rPr lang="en-GB" altLang="en-US" sz="1800" b="1" baseline="30000">
                  <a:solidFill>
                    <a:srgbClr val="A50021"/>
                  </a:solidFill>
                </a:rPr>
                <a:t>-3</a:t>
              </a:r>
            </a:p>
          </p:txBody>
        </p:sp>
        <p:sp>
          <p:nvSpPr>
            <p:cNvPr id="6154" name="Text Box 10">
              <a:extLst>
                <a:ext uri="{FF2B5EF4-FFF2-40B4-BE49-F238E27FC236}">
                  <a16:creationId xmlns:a16="http://schemas.microsoft.com/office/drawing/2014/main" id="{2F9C3658-6F47-F3E8-E7DA-12C0749388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4" y="1892"/>
              <a:ext cx="1338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Symbol" panose="05050102010706020507" pitchFamily="18" charset="2"/>
                <a:buNone/>
              </a:pPr>
              <a:r>
                <a:rPr lang="en-GB" altLang="en-US" sz="1800" b="1">
                  <a:solidFill>
                    <a:srgbClr val="A50021"/>
                  </a:solidFill>
                </a:rPr>
                <a:t>Concentration = 20 </a:t>
              </a:r>
            </a:p>
            <a:p>
              <a:pPr eaLnBrk="1" hangingPunct="1">
                <a:spcBef>
                  <a:spcPct val="0"/>
                </a:spcBef>
                <a:buFont typeface="Symbol" panose="05050102010706020507" pitchFamily="18" charset="2"/>
                <a:buNone/>
              </a:pPr>
              <a:r>
                <a:rPr lang="en-GB" altLang="en-US" sz="1800" b="1">
                  <a:solidFill>
                    <a:srgbClr val="A50021"/>
                  </a:solidFill>
                </a:rPr>
                <a:t>mol dm</a:t>
              </a:r>
              <a:r>
                <a:rPr lang="en-GB" altLang="en-US" sz="1800" b="1" baseline="30000">
                  <a:solidFill>
                    <a:srgbClr val="A50021"/>
                  </a:solidFill>
                </a:rPr>
                <a:t>-3</a:t>
              </a:r>
            </a:p>
          </p:txBody>
        </p:sp>
      </p:grpSp>
      <p:sp>
        <p:nvSpPr>
          <p:cNvPr id="15371" name="Text Box 11">
            <a:extLst>
              <a:ext uri="{FF2B5EF4-FFF2-40B4-BE49-F238E27FC236}">
                <a16:creationId xmlns:a16="http://schemas.microsoft.com/office/drawing/2014/main" id="{BE53FAA0-BBCA-6E3D-CADC-F09515294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50" y="5286375"/>
            <a:ext cx="85693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Cell A is less concentrated than Cell B , so water moves from cell A into cell B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by </a:t>
            </a:r>
            <a:r>
              <a:rPr lang="en-GB" altLang="en-US" sz="2000" b="1">
                <a:solidFill>
                  <a:srgbClr val="A50021"/>
                </a:solidFill>
              </a:rPr>
              <a:t>osmosis</a:t>
            </a:r>
          </a:p>
        </p:txBody>
      </p:sp>
      <p:sp>
        <p:nvSpPr>
          <p:cNvPr id="15400" name="Text Box 40">
            <a:extLst>
              <a:ext uri="{FF2B5EF4-FFF2-40B4-BE49-F238E27FC236}">
                <a16:creationId xmlns:a16="http://schemas.microsoft.com/office/drawing/2014/main" id="{F86A6C87-7D8A-9AE9-5DC2-2FA71C794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3284538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0066"/>
                </a:solidFill>
              </a:rPr>
              <a:t>Osmosis</a:t>
            </a:r>
          </a:p>
        </p:txBody>
      </p:sp>
      <p:sp>
        <p:nvSpPr>
          <p:cNvPr id="15401" name="Line 41">
            <a:extLst>
              <a:ext uri="{FF2B5EF4-FFF2-40B4-BE49-F238E27FC236}">
                <a16:creationId xmlns:a16="http://schemas.microsoft.com/office/drawing/2014/main" id="{0134ED09-4CAD-390A-40EF-B644E68096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1275" y="2852738"/>
            <a:ext cx="1944688" cy="9366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71" grpId="0" autoUpdateAnimBg="0"/>
      <p:bldP spid="1540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7776D30B-2ACA-05AB-6E1B-6F7477BE1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113" y="0"/>
            <a:ext cx="4041775" cy="396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ANIMAL  CELLS AND OSMOSIS</a:t>
            </a:r>
          </a:p>
        </p:txBody>
      </p:sp>
      <p:grpSp>
        <p:nvGrpSpPr>
          <p:cNvPr id="17411" name="Group 3">
            <a:extLst>
              <a:ext uri="{FF2B5EF4-FFF2-40B4-BE49-F238E27FC236}">
                <a16:creationId xmlns:a16="http://schemas.microsoft.com/office/drawing/2014/main" id="{C10BACE7-D99F-E640-F860-11C8F4A24271}"/>
              </a:ext>
            </a:extLst>
          </p:cNvPr>
          <p:cNvGrpSpPr>
            <a:grpSpLocks/>
          </p:cNvGrpSpPr>
          <p:nvPr/>
        </p:nvGrpSpPr>
        <p:grpSpPr bwMode="auto">
          <a:xfrm>
            <a:off x="688975" y="658813"/>
            <a:ext cx="7058025" cy="1493837"/>
            <a:chOff x="434" y="415"/>
            <a:chExt cx="4446" cy="941"/>
          </a:xfrm>
        </p:grpSpPr>
        <p:pic>
          <p:nvPicPr>
            <p:cNvPr id="7178" name="Picture 4">
              <a:extLst>
                <a:ext uri="{FF2B5EF4-FFF2-40B4-BE49-F238E27FC236}">
                  <a16:creationId xmlns:a16="http://schemas.microsoft.com/office/drawing/2014/main" id="{EB6EAAD3-429B-D718-52FE-4DAF0FD119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7" y="415"/>
              <a:ext cx="1043" cy="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9" name="Text Box 5">
              <a:extLst>
                <a:ext uri="{FF2B5EF4-FFF2-40B4-BE49-F238E27FC236}">
                  <a16:creationId xmlns:a16="http://schemas.microsoft.com/office/drawing/2014/main" id="{F95E2A29-4865-8B5A-1167-9D0B7BC7E7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" y="635"/>
              <a:ext cx="3321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</a:rPr>
                <a:t>When placed in an </a:t>
              </a:r>
              <a:r>
                <a:rPr lang="en-GB" altLang="en-US" sz="2000" b="1">
                  <a:solidFill>
                    <a:srgbClr val="000066"/>
                  </a:solidFill>
                </a:rPr>
                <a:t>isotonic solution,</a:t>
              </a:r>
              <a:r>
                <a:rPr lang="en-GB" altLang="en-US" sz="2000" b="1">
                  <a:solidFill>
                    <a:srgbClr val="A50021"/>
                  </a:solidFill>
                </a:rPr>
                <a:t> there is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000066"/>
                  </a:solidFill>
                </a:rPr>
                <a:t>no net loss or gain of water</a:t>
              </a:r>
              <a:r>
                <a:rPr lang="en-GB" altLang="en-US" sz="2000" b="1">
                  <a:solidFill>
                    <a:srgbClr val="A50021"/>
                  </a:solidFill>
                </a:rPr>
                <a:t> and the cell’s water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</a:rPr>
                <a:t>content remains constant</a:t>
              </a:r>
            </a:p>
          </p:txBody>
        </p:sp>
      </p:grpSp>
      <p:grpSp>
        <p:nvGrpSpPr>
          <p:cNvPr id="17414" name="Group 6">
            <a:extLst>
              <a:ext uri="{FF2B5EF4-FFF2-40B4-BE49-F238E27FC236}">
                <a16:creationId xmlns:a16="http://schemas.microsoft.com/office/drawing/2014/main" id="{38CE68E1-374C-0282-BACC-C51F78DFDD2D}"/>
              </a:ext>
            </a:extLst>
          </p:cNvPr>
          <p:cNvGrpSpPr>
            <a:grpSpLocks/>
          </p:cNvGrpSpPr>
          <p:nvPr/>
        </p:nvGrpSpPr>
        <p:grpSpPr bwMode="auto">
          <a:xfrm>
            <a:off x="823913" y="2570163"/>
            <a:ext cx="6777037" cy="1212850"/>
            <a:chOff x="519" y="1619"/>
            <a:chExt cx="4269" cy="764"/>
          </a:xfrm>
        </p:grpSpPr>
        <p:sp>
          <p:nvSpPr>
            <p:cNvPr id="7176" name="Text Box 7">
              <a:extLst>
                <a:ext uri="{FF2B5EF4-FFF2-40B4-BE49-F238E27FC236}">
                  <a16:creationId xmlns:a16="http://schemas.microsoft.com/office/drawing/2014/main" id="{9D02C2CD-F30A-4314-256E-3193E9DD96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" y="1773"/>
              <a:ext cx="3285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</a:rPr>
                <a:t>When placed in a </a:t>
              </a:r>
              <a:r>
                <a:rPr lang="en-GB" altLang="en-US" sz="2000" b="1">
                  <a:solidFill>
                    <a:srgbClr val="000066"/>
                  </a:solidFill>
                </a:rPr>
                <a:t>hypertonic solution,</a:t>
              </a:r>
              <a:r>
                <a:rPr lang="en-GB" altLang="en-US" sz="2000" b="1">
                  <a:solidFill>
                    <a:srgbClr val="A50021"/>
                  </a:solidFill>
                </a:rPr>
                <a:t> the cells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000066"/>
                  </a:solidFill>
                </a:rPr>
                <a:t>lose water by osmosis</a:t>
              </a:r>
              <a:r>
                <a:rPr lang="en-GB" altLang="en-US" sz="2000" b="1">
                  <a:solidFill>
                    <a:srgbClr val="A50021"/>
                  </a:solidFill>
                </a:rPr>
                <a:t> and shrink. </a:t>
              </a:r>
              <a:endParaRPr lang="en-GB" altLang="en-US" sz="2000" b="1">
                <a:solidFill>
                  <a:srgbClr val="000066"/>
                </a:solidFill>
              </a:endParaRPr>
            </a:p>
          </p:txBody>
        </p:sp>
        <p:pic>
          <p:nvPicPr>
            <p:cNvPr id="7177" name="Picture 8">
              <a:extLst>
                <a:ext uri="{FF2B5EF4-FFF2-40B4-BE49-F238E27FC236}">
                  <a16:creationId xmlns:a16="http://schemas.microsoft.com/office/drawing/2014/main" id="{74FB3C6B-B2B1-2E8B-EF4E-D7986F38F8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6" y="1619"/>
              <a:ext cx="812" cy="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17" name="Group 9">
            <a:extLst>
              <a:ext uri="{FF2B5EF4-FFF2-40B4-BE49-F238E27FC236}">
                <a16:creationId xmlns:a16="http://schemas.microsoft.com/office/drawing/2014/main" id="{B1E36E44-CD98-1711-547A-9A703293635D}"/>
              </a:ext>
            </a:extLst>
          </p:cNvPr>
          <p:cNvGrpSpPr>
            <a:grpSpLocks/>
          </p:cNvGrpSpPr>
          <p:nvPr/>
        </p:nvGrpSpPr>
        <p:grpSpPr bwMode="auto">
          <a:xfrm>
            <a:off x="485775" y="4186238"/>
            <a:ext cx="7816850" cy="2084387"/>
            <a:chOff x="306" y="2637"/>
            <a:chExt cx="4924" cy="1313"/>
          </a:xfrm>
        </p:grpSpPr>
        <p:pic>
          <p:nvPicPr>
            <p:cNvPr id="7174" name="Picture 10">
              <a:extLst>
                <a:ext uri="{FF2B5EF4-FFF2-40B4-BE49-F238E27FC236}">
                  <a16:creationId xmlns:a16="http://schemas.microsoft.com/office/drawing/2014/main" id="{352C8098-FA83-25D8-D864-7813BB765D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7" y="2637"/>
              <a:ext cx="1593" cy="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5" name="Text Box 11">
              <a:extLst>
                <a:ext uri="{FF2B5EF4-FFF2-40B4-BE49-F238E27FC236}">
                  <a16:creationId xmlns:a16="http://schemas.microsoft.com/office/drawing/2014/main" id="{6325E9B5-3E0C-7191-0A9C-ED3B610F58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" y="3030"/>
              <a:ext cx="3223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</a:rPr>
                <a:t>When placed in a </a:t>
              </a:r>
              <a:r>
                <a:rPr lang="en-GB" altLang="en-US" sz="2000" b="1">
                  <a:solidFill>
                    <a:srgbClr val="000066"/>
                  </a:solidFill>
                </a:rPr>
                <a:t>hypotonic solution,</a:t>
              </a:r>
              <a:r>
                <a:rPr lang="en-GB" altLang="en-US" sz="2000" b="1">
                  <a:solidFill>
                    <a:srgbClr val="A50021"/>
                  </a:solidFill>
                </a:rPr>
                <a:t> the cells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000066"/>
                  </a:solidFill>
                </a:rPr>
                <a:t>gain water by osmosis</a:t>
              </a:r>
              <a:r>
                <a:rPr lang="en-GB" altLang="en-US" sz="2000" b="1">
                  <a:solidFill>
                    <a:srgbClr val="A50021"/>
                  </a:solidFill>
                </a:rPr>
                <a:t> and burst</a:t>
              </a:r>
              <a:endParaRPr lang="en-GB" altLang="en-US" sz="2000" b="1">
                <a:solidFill>
                  <a:srgbClr val="000066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296" name="Object 1024">
            <a:extLst>
              <a:ext uri="{FF2B5EF4-FFF2-40B4-BE49-F238E27FC236}">
                <a16:creationId xmlns:a16="http://schemas.microsoft.com/office/drawing/2014/main" id="{8755A6B7-31CB-2656-6068-17038A5A85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3048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457200" imgH="457200" progId="CorelDraw.Graphic.8">
                  <p:embed/>
                </p:oleObj>
              </mc:Choice>
              <mc:Fallback>
                <p:oleObj name="CorelDRAW" r:id="rId2" imgW="457200" imgH="457200" progId="CorelDraw.Graphic.8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048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297" name="Object 1025">
            <a:extLst>
              <a:ext uri="{FF2B5EF4-FFF2-40B4-BE49-F238E27FC236}">
                <a16:creationId xmlns:a16="http://schemas.microsoft.com/office/drawing/2014/main" id="{440EF693-D39C-A41B-B2C9-7069A0ED30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6858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457200" imgH="457200" progId="CorelDraw.Graphic.8">
                  <p:embed/>
                </p:oleObj>
              </mc:Choice>
              <mc:Fallback>
                <p:oleObj name="CorelDRAW" r:id="rId2" imgW="457200" imgH="457200" progId="CorelDraw.Graphic.8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6858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298" name="Object 1026">
            <a:extLst>
              <a:ext uri="{FF2B5EF4-FFF2-40B4-BE49-F238E27FC236}">
                <a16:creationId xmlns:a16="http://schemas.microsoft.com/office/drawing/2014/main" id="{9F9E0526-9DD6-4458-53B8-C5D033E3F9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10668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457200" imgH="457200" progId="CorelDraw.Graphic.8">
                  <p:embed/>
                </p:oleObj>
              </mc:Choice>
              <mc:Fallback>
                <p:oleObj name="CorelDRAW" r:id="rId4" imgW="457200" imgH="457200" progId="CorelDraw.Graphic.8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0668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299" name="Object 1027">
            <a:extLst>
              <a:ext uri="{FF2B5EF4-FFF2-40B4-BE49-F238E27FC236}">
                <a16:creationId xmlns:a16="http://schemas.microsoft.com/office/drawing/2014/main" id="{51EC7E68-300F-0BA3-1F0C-670FD9278C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14478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457200" imgH="457200" progId="CorelDraw.Graphic.8">
                  <p:embed/>
                </p:oleObj>
              </mc:Choice>
              <mc:Fallback>
                <p:oleObj name="CorelDRAW" r:id="rId5" imgW="457200" imgH="457200" progId="CorelDraw.Graphic.8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4478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0" name="Object 1028">
            <a:extLst>
              <a:ext uri="{FF2B5EF4-FFF2-40B4-BE49-F238E27FC236}">
                <a16:creationId xmlns:a16="http://schemas.microsoft.com/office/drawing/2014/main" id="{51A946C2-049C-756F-E82C-96F7BD4F9E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18288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457200" imgH="457200" progId="CorelDraw.Graphic.8">
                  <p:embed/>
                </p:oleObj>
              </mc:Choice>
              <mc:Fallback>
                <p:oleObj name="CorelDRAW" r:id="rId6" imgW="457200" imgH="457200" progId="CorelDraw.Graphic.8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8288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1" name="Object 1029">
            <a:extLst>
              <a:ext uri="{FF2B5EF4-FFF2-40B4-BE49-F238E27FC236}">
                <a16:creationId xmlns:a16="http://schemas.microsoft.com/office/drawing/2014/main" id="{4003F94C-DBE0-9EE7-BE33-8A3F98250E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22860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457200" imgH="457200" progId="CorelDraw.Graphic.8">
                  <p:embed/>
                </p:oleObj>
              </mc:Choice>
              <mc:Fallback>
                <p:oleObj name="CorelDRAW" r:id="rId7" imgW="457200" imgH="457200" progId="CorelDraw.Graphic.8">
                  <p:embed/>
                  <p:pic>
                    <p:nvPicPr>
                      <p:cNvPr id="0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2860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2" name="Object 1030">
            <a:extLst>
              <a:ext uri="{FF2B5EF4-FFF2-40B4-BE49-F238E27FC236}">
                <a16:creationId xmlns:a16="http://schemas.microsoft.com/office/drawing/2014/main" id="{72A596F6-7D30-023A-1DB8-4B046B79E1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27432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8" imgW="457200" imgH="457200" progId="CorelDraw.Graphic.8">
                  <p:embed/>
                </p:oleObj>
              </mc:Choice>
              <mc:Fallback>
                <p:oleObj name="CorelDRAW" r:id="rId8" imgW="457200" imgH="457200" progId="CorelDraw.Graphic.8">
                  <p:embed/>
                  <p:pic>
                    <p:nvPicPr>
                      <p:cNvPr id="0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7432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3" name="Object 1031">
            <a:extLst>
              <a:ext uri="{FF2B5EF4-FFF2-40B4-BE49-F238E27FC236}">
                <a16:creationId xmlns:a16="http://schemas.microsoft.com/office/drawing/2014/main" id="{B1F2374C-528D-71C5-8330-F4F11CC16D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32004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9" imgW="457200" imgH="457200" progId="CorelDraw.Graphic.8">
                  <p:embed/>
                </p:oleObj>
              </mc:Choice>
              <mc:Fallback>
                <p:oleObj name="CorelDRAW" r:id="rId9" imgW="457200" imgH="457200" progId="CorelDraw.Graphic.8">
                  <p:embed/>
                  <p:pic>
                    <p:nvPicPr>
                      <p:cNvPr id="0" name="Object 10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2004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4" name="Object 1032">
            <a:extLst>
              <a:ext uri="{FF2B5EF4-FFF2-40B4-BE49-F238E27FC236}">
                <a16:creationId xmlns:a16="http://schemas.microsoft.com/office/drawing/2014/main" id="{DBA309E1-48D6-A21D-1A9C-DA0B74BCBF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90800" y="35052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0" imgW="457200" imgH="457200" progId="CorelDraw.Graphic.8">
                  <p:embed/>
                </p:oleObj>
              </mc:Choice>
              <mc:Fallback>
                <p:oleObj name="CorelDRAW" r:id="rId10" imgW="457200" imgH="457200" progId="CorelDraw.Graphic.8">
                  <p:embed/>
                  <p:pic>
                    <p:nvPicPr>
                      <p:cNvPr id="0" name="Object 10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5052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5" name="Object 1033">
            <a:extLst>
              <a:ext uri="{FF2B5EF4-FFF2-40B4-BE49-F238E27FC236}">
                <a16:creationId xmlns:a16="http://schemas.microsoft.com/office/drawing/2014/main" id="{AFF7C2AD-1151-964A-F37E-4E48AD16D0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2286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1" imgW="457200" imgH="457200" progId="CorelDraw.Graphic.8">
                  <p:embed/>
                </p:oleObj>
              </mc:Choice>
              <mc:Fallback>
                <p:oleObj name="CorelDRAW" r:id="rId11" imgW="457200" imgH="457200" progId="CorelDraw.Graphic.8">
                  <p:embed/>
                  <p:pic>
                    <p:nvPicPr>
                      <p:cNvPr id="0" name="Object 10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286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6" name="Object 1034">
            <a:extLst>
              <a:ext uri="{FF2B5EF4-FFF2-40B4-BE49-F238E27FC236}">
                <a16:creationId xmlns:a16="http://schemas.microsoft.com/office/drawing/2014/main" id="{BD842361-8E7D-C743-F06B-735DBD1CE3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7600" y="6096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1" imgW="457200" imgH="457200" progId="CorelDraw.Graphic.8">
                  <p:embed/>
                </p:oleObj>
              </mc:Choice>
              <mc:Fallback>
                <p:oleObj name="CorelDRAW" r:id="rId11" imgW="457200" imgH="457200" progId="CorelDraw.Graphic.8">
                  <p:embed/>
                  <p:pic>
                    <p:nvPicPr>
                      <p:cNvPr id="0" name="Object 10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6096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7" name="Object 1035">
            <a:extLst>
              <a:ext uri="{FF2B5EF4-FFF2-40B4-BE49-F238E27FC236}">
                <a16:creationId xmlns:a16="http://schemas.microsoft.com/office/drawing/2014/main" id="{54D1CF19-B998-D663-7D7D-FDDC8E34C0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9906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2" imgW="457200" imgH="457200" progId="CorelDraw.Graphic.8">
                  <p:embed/>
                </p:oleObj>
              </mc:Choice>
              <mc:Fallback>
                <p:oleObj name="CorelDRAW" r:id="rId12" imgW="457200" imgH="457200" progId="CorelDraw.Graphic.8">
                  <p:embed/>
                  <p:pic>
                    <p:nvPicPr>
                      <p:cNvPr id="0" name="Object 10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9906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8" name="Object 1036">
            <a:extLst>
              <a:ext uri="{FF2B5EF4-FFF2-40B4-BE49-F238E27FC236}">
                <a16:creationId xmlns:a16="http://schemas.microsoft.com/office/drawing/2014/main" id="{4DCA87A5-A778-7565-8A83-8596A0A1BF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13716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3" imgW="457200" imgH="457200" progId="CorelDraw.Graphic.8">
                  <p:embed/>
                </p:oleObj>
              </mc:Choice>
              <mc:Fallback>
                <p:oleObj name="CorelDRAW" r:id="rId13" imgW="457200" imgH="457200" progId="CorelDraw.Graphic.8">
                  <p:embed/>
                  <p:pic>
                    <p:nvPicPr>
                      <p:cNvPr id="0" name="Object 10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3716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9" name="Object 1037">
            <a:extLst>
              <a:ext uri="{FF2B5EF4-FFF2-40B4-BE49-F238E27FC236}">
                <a16:creationId xmlns:a16="http://schemas.microsoft.com/office/drawing/2014/main" id="{4C2093D4-554D-5294-6B06-2CB3586C4A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18288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4" imgW="457200" imgH="457200" progId="CorelDraw.Graphic.8">
                  <p:embed/>
                </p:oleObj>
              </mc:Choice>
              <mc:Fallback>
                <p:oleObj name="CorelDRAW" r:id="rId14" imgW="457200" imgH="457200" progId="CorelDraw.Graphic.8">
                  <p:embed/>
                  <p:pic>
                    <p:nvPicPr>
                      <p:cNvPr id="0" name="Object 10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8288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0" name="Object 1038">
            <a:extLst>
              <a:ext uri="{FF2B5EF4-FFF2-40B4-BE49-F238E27FC236}">
                <a16:creationId xmlns:a16="http://schemas.microsoft.com/office/drawing/2014/main" id="{6FA0726A-62B0-A0E5-AFA6-B41E37BBEC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23622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5" imgW="457200" imgH="457200" progId="CorelDraw.Graphic.8">
                  <p:embed/>
                </p:oleObj>
              </mc:Choice>
              <mc:Fallback>
                <p:oleObj name="CorelDRAW" r:id="rId15" imgW="457200" imgH="457200" progId="CorelDraw.Graphic.8">
                  <p:embed/>
                  <p:pic>
                    <p:nvPicPr>
                      <p:cNvPr id="0" name="Object 10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3622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1" name="Object 1039">
            <a:extLst>
              <a:ext uri="{FF2B5EF4-FFF2-40B4-BE49-F238E27FC236}">
                <a16:creationId xmlns:a16="http://schemas.microsoft.com/office/drawing/2014/main" id="{8D3D645E-1CDA-1BCC-4447-098DE88468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28194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6" imgW="457200" imgH="457200" progId="CorelDraw.Graphic.8">
                  <p:embed/>
                </p:oleObj>
              </mc:Choice>
              <mc:Fallback>
                <p:oleObj name="CorelDRAW" r:id="rId16" imgW="457200" imgH="457200" progId="CorelDraw.Graphic.8">
                  <p:embed/>
                  <p:pic>
                    <p:nvPicPr>
                      <p:cNvPr id="0" name="Object 10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8194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2" name="Object 1040">
            <a:extLst>
              <a:ext uri="{FF2B5EF4-FFF2-40B4-BE49-F238E27FC236}">
                <a16:creationId xmlns:a16="http://schemas.microsoft.com/office/drawing/2014/main" id="{48100F74-808C-6A2C-BDE1-D3EC8B2CA7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32258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7" imgW="457200" imgH="457200" progId="CorelDraw.Graphic.8">
                  <p:embed/>
                </p:oleObj>
              </mc:Choice>
              <mc:Fallback>
                <p:oleObj name="CorelDRAW" r:id="rId17" imgW="457200" imgH="457200" progId="CorelDraw.Graphic.8">
                  <p:embed/>
                  <p:pic>
                    <p:nvPicPr>
                      <p:cNvPr id="0" name="Object 10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2258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3" name="Object 1041">
            <a:extLst>
              <a:ext uri="{FF2B5EF4-FFF2-40B4-BE49-F238E27FC236}">
                <a16:creationId xmlns:a16="http://schemas.microsoft.com/office/drawing/2014/main" id="{16FAE5EE-5371-4D87-640D-B3D6E573BB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35052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8" imgW="457200" imgH="457200" progId="CorelDraw.Graphic.8">
                  <p:embed/>
                </p:oleObj>
              </mc:Choice>
              <mc:Fallback>
                <p:oleObj name="CorelDRAW" r:id="rId18" imgW="457200" imgH="457200" progId="CorelDraw.Graphic.8">
                  <p:embed/>
                  <p:pic>
                    <p:nvPicPr>
                      <p:cNvPr id="0" name="Object 10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5052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476" name="Group 20">
            <a:extLst>
              <a:ext uri="{FF2B5EF4-FFF2-40B4-BE49-F238E27FC236}">
                <a16:creationId xmlns:a16="http://schemas.microsoft.com/office/drawing/2014/main" id="{FE2483F3-B58A-E205-07DD-E3C482320F9B}"/>
              </a:ext>
            </a:extLst>
          </p:cNvPr>
          <p:cNvGrpSpPr>
            <a:grpSpLocks/>
          </p:cNvGrpSpPr>
          <p:nvPr/>
        </p:nvGrpSpPr>
        <p:grpSpPr bwMode="auto">
          <a:xfrm>
            <a:off x="862013" y="2509838"/>
            <a:ext cx="7926387" cy="1836737"/>
            <a:chOff x="543" y="1581"/>
            <a:chExt cx="4993" cy="1157"/>
          </a:xfrm>
        </p:grpSpPr>
        <p:graphicFrame>
          <p:nvGraphicFramePr>
            <p:cNvPr id="19481" name="Object 1043">
              <a:extLst>
                <a:ext uri="{FF2B5EF4-FFF2-40B4-BE49-F238E27FC236}">
                  <a16:creationId xmlns:a16="http://schemas.microsoft.com/office/drawing/2014/main" id="{2B896A28-ADDF-BBF8-291D-11C41EC8CC5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3" y="1600"/>
            <a:ext cx="4993" cy="11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19" imgW="7924800" imgH="1771650" progId="CorelDraw.Graphic.8">
                    <p:embed/>
                  </p:oleObj>
                </mc:Choice>
                <mc:Fallback>
                  <p:oleObj name="CorelDRAW" r:id="rId19" imgW="7924800" imgH="1771650" progId="CorelDraw.Graphic.8">
                    <p:embed/>
                    <p:pic>
                      <p:nvPicPr>
                        <p:cNvPr id="0" name="Object 10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" y="1600"/>
                          <a:ext cx="4993" cy="11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82" name="Object 1044">
              <a:extLst>
                <a:ext uri="{FF2B5EF4-FFF2-40B4-BE49-F238E27FC236}">
                  <a16:creationId xmlns:a16="http://schemas.microsoft.com/office/drawing/2014/main" id="{14AB8567-A986-2040-7FD3-38614681F0E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66" y="1581"/>
            <a:ext cx="1531" cy="11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21" imgW="2428875" imgH="1838325" progId="CorelDraw.Graphic.8">
                    <p:embed/>
                  </p:oleObj>
                </mc:Choice>
                <mc:Fallback>
                  <p:oleObj name="CorelDRAW" r:id="rId21" imgW="2428875" imgH="1838325" progId="CorelDraw.Graphic.8">
                    <p:embed/>
                    <p:pic>
                      <p:nvPicPr>
                        <p:cNvPr id="0" name="Object 10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66" y="1581"/>
                          <a:ext cx="1531" cy="11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477" name="Text Box 23">
            <a:extLst>
              <a:ext uri="{FF2B5EF4-FFF2-40B4-BE49-F238E27FC236}">
                <a16:creationId xmlns:a16="http://schemas.microsoft.com/office/drawing/2014/main" id="{39A6720C-689C-A4DF-3905-0B49077D6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19478" name="Group 24">
            <a:extLst>
              <a:ext uri="{FF2B5EF4-FFF2-40B4-BE49-F238E27FC236}">
                <a16:creationId xmlns:a16="http://schemas.microsoft.com/office/drawing/2014/main" id="{FAEEED29-C250-E60A-DA3D-45CE13F4386D}"/>
              </a:ext>
            </a:extLst>
          </p:cNvPr>
          <p:cNvGrpSpPr>
            <a:grpSpLocks/>
          </p:cNvGrpSpPr>
          <p:nvPr/>
        </p:nvGrpSpPr>
        <p:grpSpPr bwMode="auto">
          <a:xfrm>
            <a:off x="7664450" y="1657350"/>
            <a:ext cx="1479550" cy="3127375"/>
            <a:chOff x="4828" y="1044"/>
            <a:chExt cx="932" cy="1970"/>
          </a:xfrm>
        </p:grpSpPr>
        <p:graphicFrame>
          <p:nvGraphicFramePr>
            <p:cNvPr id="19479" name="Object 1042">
              <a:extLst>
                <a:ext uri="{FF2B5EF4-FFF2-40B4-BE49-F238E27FC236}">
                  <a16:creationId xmlns:a16="http://schemas.microsoft.com/office/drawing/2014/main" id="{7C3CD73D-8037-61D6-A0E2-F7F25238A70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36" y="1044"/>
            <a:ext cx="924" cy="19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23" imgW="1466850" imgH="3124200" progId="CorelDRAW.Graphic.9">
                    <p:embed/>
                  </p:oleObj>
                </mc:Choice>
                <mc:Fallback>
                  <p:oleObj name="CorelDRAW" r:id="rId23" imgW="1466850" imgH="3124200" progId="CorelDRAW.Graphic.9">
                    <p:embed/>
                    <p:pic>
                      <p:nvPicPr>
                        <p:cNvPr id="0" name="Object 10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6" y="1044"/>
                          <a:ext cx="924" cy="19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80" name="Text Box 26">
              <a:extLst>
                <a:ext uri="{FF2B5EF4-FFF2-40B4-BE49-F238E27FC236}">
                  <a16:creationId xmlns:a16="http://schemas.microsoft.com/office/drawing/2014/main" id="{88FC57C0-1C13-B4AC-5955-E316D0DE21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89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75"/>
                            </p:stCondLst>
                            <p:childTnLst>
                              <p:par>
                                <p:cTn id="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"/>
                            </p:stCondLst>
                            <p:childTnLst>
                              <p:par>
                                <p:cTn id="1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25"/>
                            </p:stCondLst>
                            <p:childTnLst>
                              <p:par>
                                <p:cTn id="1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75"/>
                            </p:stCondLst>
                            <p:childTnLst>
                              <p:par>
                                <p:cTn id="20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50"/>
                            </p:stCondLst>
                            <p:childTnLst>
                              <p:par>
                                <p:cTn id="2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25"/>
                            </p:stCondLst>
                            <p:childTnLst>
                              <p:par>
                                <p:cTn id="26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32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75"/>
                            </p:stCondLst>
                            <p:childTnLst>
                              <p:par>
                                <p:cTn id="3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3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325"/>
                            </p:stCondLst>
                            <p:childTnLst>
                              <p:par>
                                <p:cTn id="4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4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475"/>
                            </p:stCondLst>
                            <p:childTnLst>
                              <p:par>
                                <p:cTn id="4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550"/>
                            </p:stCondLst>
                            <p:childTnLst>
                              <p:par>
                                <p:cTn id="50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625"/>
                            </p:stCondLst>
                            <p:childTnLst>
                              <p:par>
                                <p:cTn id="5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>
            <a:extLst>
              <a:ext uri="{FF2B5EF4-FFF2-40B4-BE49-F238E27FC236}">
                <a16:creationId xmlns:a16="http://schemas.microsoft.com/office/drawing/2014/main" id="{EE2285BA-B7EA-6908-60F4-1F29B3ED4B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3">
            <a:extLst>
              <a:ext uri="{FF2B5EF4-FFF2-40B4-BE49-F238E27FC236}">
                <a16:creationId xmlns:a16="http://schemas.microsoft.com/office/drawing/2014/main" id="{3DCE1A29-1160-5223-597D-F2AB041CF3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9138" y="2497138"/>
          <a:ext cx="2420937" cy="186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419350" imgH="1866900" progId="CorelDraw.Graphic.8">
                  <p:embed/>
                </p:oleObj>
              </mc:Choice>
              <mc:Fallback>
                <p:oleObj name="CorelDRAW" r:id="rId4" imgW="2419350" imgH="1866900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138" y="2497138"/>
                        <a:ext cx="2420937" cy="186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Text Box 4">
            <a:extLst>
              <a:ext uri="{FF2B5EF4-FFF2-40B4-BE49-F238E27FC236}">
                <a16:creationId xmlns:a16="http://schemas.microsoft.com/office/drawing/2014/main" id="{62BAA6F3-B616-F0AE-662D-E10F71BEF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20485" name="Group 5">
            <a:extLst>
              <a:ext uri="{FF2B5EF4-FFF2-40B4-BE49-F238E27FC236}">
                <a16:creationId xmlns:a16="http://schemas.microsoft.com/office/drawing/2014/main" id="{5D4C2ABB-AE63-83F9-ED42-F8E44E34DF62}"/>
              </a:ext>
            </a:extLst>
          </p:cNvPr>
          <p:cNvGrpSpPr>
            <a:grpSpLocks/>
          </p:cNvGrpSpPr>
          <p:nvPr/>
        </p:nvGrpSpPr>
        <p:grpSpPr bwMode="auto">
          <a:xfrm>
            <a:off x="7664450" y="1657350"/>
            <a:ext cx="1479550" cy="3127375"/>
            <a:chOff x="4828" y="1044"/>
            <a:chExt cx="932" cy="1970"/>
          </a:xfrm>
        </p:grpSpPr>
        <p:graphicFrame>
          <p:nvGraphicFramePr>
            <p:cNvPr id="20486" name="Object 6">
              <a:extLst>
                <a:ext uri="{FF2B5EF4-FFF2-40B4-BE49-F238E27FC236}">
                  <a16:creationId xmlns:a16="http://schemas.microsoft.com/office/drawing/2014/main" id="{379FABDB-53DC-CC9D-832E-6898768C4FA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36" y="1044"/>
            <a:ext cx="924" cy="19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6" imgW="1466850" imgH="3124200" progId="CorelDRAW.Graphic.9">
                    <p:embed/>
                  </p:oleObj>
                </mc:Choice>
                <mc:Fallback>
                  <p:oleObj name="CorelDRAW" r:id="rId6" imgW="1466850" imgH="3124200" progId="CorelDRAW.Graphic.9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6" y="1044"/>
                          <a:ext cx="924" cy="19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87" name="Text Box 7">
              <a:extLst>
                <a:ext uri="{FF2B5EF4-FFF2-40B4-BE49-F238E27FC236}">
                  <a16:creationId xmlns:a16="http://schemas.microsoft.com/office/drawing/2014/main" id="{EF137DBF-885A-1755-9835-45A2BDC27A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89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</p:spTree>
  </p:cSld>
  <p:clrMapOvr>
    <a:masterClrMapping/>
  </p:clrMapOvr>
  <p:transition advClick="0" advTm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>
            <a:extLst>
              <a:ext uri="{FF2B5EF4-FFF2-40B4-BE49-F238E27FC236}">
                <a16:creationId xmlns:a16="http://schemas.microsoft.com/office/drawing/2014/main" id="{1CE297FF-8C34-5702-3741-F525986377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3">
            <a:extLst>
              <a:ext uri="{FF2B5EF4-FFF2-40B4-BE49-F238E27FC236}">
                <a16:creationId xmlns:a16="http://schemas.microsoft.com/office/drawing/2014/main" id="{38D90B62-E498-EA2E-1047-4C0F93B605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7713" y="2501900"/>
          <a:ext cx="2420937" cy="185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419350" imgH="1857375" progId="CorelDraw.Graphic.8">
                  <p:embed/>
                </p:oleObj>
              </mc:Choice>
              <mc:Fallback>
                <p:oleObj name="CorelDRAW" r:id="rId4" imgW="2419350" imgH="1857375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7713" y="2501900"/>
                        <a:ext cx="2420937" cy="185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Text Box 4">
            <a:extLst>
              <a:ext uri="{FF2B5EF4-FFF2-40B4-BE49-F238E27FC236}">
                <a16:creationId xmlns:a16="http://schemas.microsoft.com/office/drawing/2014/main" id="{2FA8C32A-D391-047B-6CD1-B78A20E78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21509" name="Group 5">
            <a:extLst>
              <a:ext uri="{FF2B5EF4-FFF2-40B4-BE49-F238E27FC236}">
                <a16:creationId xmlns:a16="http://schemas.microsoft.com/office/drawing/2014/main" id="{F86782A9-35EE-D8A2-549A-490B7B5AC25D}"/>
              </a:ext>
            </a:extLst>
          </p:cNvPr>
          <p:cNvGrpSpPr>
            <a:grpSpLocks/>
          </p:cNvGrpSpPr>
          <p:nvPr/>
        </p:nvGrpSpPr>
        <p:grpSpPr bwMode="auto">
          <a:xfrm>
            <a:off x="7664450" y="1657350"/>
            <a:ext cx="1479550" cy="3127375"/>
            <a:chOff x="4828" y="1044"/>
            <a:chExt cx="932" cy="1970"/>
          </a:xfrm>
        </p:grpSpPr>
        <p:graphicFrame>
          <p:nvGraphicFramePr>
            <p:cNvPr id="21510" name="Object 6">
              <a:extLst>
                <a:ext uri="{FF2B5EF4-FFF2-40B4-BE49-F238E27FC236}">
                  <a16:creationId xmlns:a16="http://schemas.microsoft.com/office/drawing/2014/main" id="{9B652115-7E3A-47ED-797D-D28E52EF25F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36" y="1044"/>
            <a:ext cx="924" cy="19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6" imgW="1466850" imgH="3124200" progId="CorelDRAW.Graphic.9">
                    <p:embed/>
                  </p:oleObj>
                </mc:Choice>
                <mc:Fallback>
                  <p:oleObj name="CorelDRAW" r:id="rId6" imgW="1466850" imgH="3124200" progId="CorelDRAW.Graphic.9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6" y="1044"/>
                          <a:ext cx="924" cy="19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1" name="Text Box 7">
              <a:extLst>
                <a:ext uri="{FF2B5EF4-FFF2-40B4-BE49-F238E27FC236}">
                  <a16:creationId xmlns:a16="http://schemas.microsoft.com/office/drawing/2014/main" id="{40F2D118-212E-466E-F1E7-ABBBDD129D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89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</p:spTree>
  </p:cSld>
  <p:clrMapOvr>
    <a:masterClrMapping/>
  </p:clrMapOvr>
  <p:transition advClick="0" advTm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>
            <a:extLst>
              <a:ext uri="{FF2B5EF4-FFF2-40B4-BE49-F238E27FC236}">
                <a16:creationId xmlns:a16="http://schemas.microsoft.com/office/drawing/2014/main" id="{61D62002-4939-1248-57B0-CBAAA38546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3">
            <a:extLst>
              <a:ext uri="{FF2B5EF4-FFF2-40B4-BE49-F238E27FC236}">
                <a16:creationId xmlns:a16="http://schemas.microsoft.com/office/drawing/2014/main" id="{AF846E41-4236-0375-DF7C-279627A876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1363" y="2524125"/>
          <a:ext cx="2435225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438400" imgH="1809750" progId="CorelDraw.Graphic.8">
                  <p:embed/>
                </p:oleObj>
              </mc:Choice>
              <mc:Fallback>
                <p:oleObj name="CorelDRAW" r:id="rId4" imgW="2438400" imgH="1809750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1363" y="2524125"/>
                        <a:ext cx="2435225" cy="180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Text Box 4">
            <a:extLst>
              <a:ext uri="{FF2B5EF4-FFF2-40B4-BE49-F238E27FC236}">
                <a16:creationId xmlns:a16="http://schemas.microsoft.com/office/drawing/2014/main" id="{55E28712-8542-AC05-992E-C982F1002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22533" name="Group 5">
            <a:extLst>
              <a:ext uri="{FF2B5EF4-FFF2-40B4-BE49-F238E27FC236}">
                <a16:creationId xmlns:a16="http://schemas.microsoft.com/office/drawing/2014/main" id="{BCF87987-3E71-4B25-70E7-0B0F33AF6459}"/>
              </a:ext>
            </a:extLst>
          </p:cNvPr>
          <p:cNvGrpSpPr>
            <a:grpSpLocks/>
          </p:cNvGrpSpPr>
          <p:nvPr/>
        </p:nvGrpSpPr>
        <p:grpSpPr bwMode="auto">
          <a:xfrm>
            <a:off x="7664450" y="1657350"/>
            <a:ext cx="1479550" cy="3127375"/>
            <a:chOff x="4828" y="1044"/>
            <a:chExt cx="932" cy="1970"/>
          </a:xfrm>
        </p:grpSpPr>
        <p:graphicFrame>
          <p:nvGraphicFramePr>
            <p:cNvPr id="22534" name="Object 6">
              <a:extLst>
                <a:ext uri="{FF2B5EF4-FFF2-40B4-BE49-F238E27FC236}">
                  <a16:creationId xmlns:a16="http://schemas.microsoft.com/office/drawing/2014/main" id="{D92B3A13-6A74-3EE1-188F-8CDD33B58A5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36" y="1044"/>
            <a:ext cx="924" cy="19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6" imgW="1466850" imgH="3124200" progId="CorelDRAW.Graphic.9">
                    <p:embed/>
                  </p:oleObj>
                </mc:Choice>
                <mc:Fallback>
                  <p:oleObj name="CorelDRAW" r:id="rId6" imgW="1466850" imgH="3124200" progId="CorelDRAW.Graphic.9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6" y="1044"/>
                          <a:ext cx="924" cy="19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35" name="Text Box 7">
              <a:extLst>
                <a:ext uri="{FF2B5EF4-FFF2-40B4-BE49-F238E27FC236}">
                  <a16:creationId xmlns:a16="http://schemas.microsoft.com/office/drawing/2014/main" id="{E3530F45-2A27-F3E5-AD39-5038C98E5E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89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</p:spTree>
  </p:cSld>
  <p:clrMapOvr>
    <a:masterClrMapping/>
  </p:clrMapOvr>
  <p:transition advClick="0" advTm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>
            <a:extLst>
              <a:ext uri="{FF2B5EF4-FFF2-40B4-BE49-F238E27FC236}">
                <a16:creationId xmlns:a16="http://schemas.microsoft.com/office/drawing/2014/main" id="{1403B40E-FE40-F3D6-8147-C93FEAEAF3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3">
            <a:extLst>
              <a:ext uri="{FF2B5EF4-FFF2-40B4-BE49-F238E27FC236}">
                <a16:creationId xmlns:a16="http://schemas.microsoft.com/office/drawing/2014/main" id="{8710157A-9D91-D00E-686E-45EC61E879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2788" y="2524125"/>
          <a:ext cx="2435225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438400" imgH="1809750" progId="CorelDraw.Graphic.8">
                  <p:embed/>
                </p:oleObj>
              </mc:Choice>
              <mc:Fallback>
                <p:oleObj name="CorelDRAW" r:id="rId4" imgW="2438400" imgH="1809750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2788" y="2524125"/>
                        <a:ext cx="2435225" cy="180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Object 4">
            <a:extLst>
              <a:ext uri="{FF2B5EF4-FFF2-40B4-BE49-F238E27FC236}">
                <a16:creationId xmlns:a16="http://schemas.microsoft.com/office/drawing/2014/main" id="{4E976B32-F7AF-D4B1-DE62-0F37B9DC60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97125" y="34290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457200" imgH="457200" progId="CorelDraw.Graphic.8">
                  <p:embed/>
                </p:oleObj>
              </mc:Choice>
              <mc:Fallback>
                <p:oleObj name="CorelDRAW" r:id="rId6" imgW="457200" imgH="457200" progId="CorelDraw.Graphic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125" y="34290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>
            <a:extLst>
              <a:ext uri="{FF2B5EF4-FFF2-40B4-BE49-F238E27FC236}">
                <a16:creationId xmlns:a16="http://schemas.microsoft.com/office/drawing/2014/main" id="{DDBB1477-A26F-C3A2-D6A3-15BAF46623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59175" y="3429000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8" imgW="457200" imgH="457200" progId="CorelDraw.Graphic.8">
                  <p:embed/>
                </p:oleObj>
              </mc:Choice>
              <mc:Fallback>
                <p:oleObj name="CorelDRAW" r:id="rId8" imgW="457200" imgH="457200" progId="CorelDraw.Graphic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9175" y="3429000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6">
            <a:extLst>
              <a:ext uri="{FF2B5EF4-FFF2-40B4-BE49-F238E27FC236}">
                <a16:creationId xmlns:a16="http://schemas.microsoft.com/office/drawing/2014/main" id="{36BB3CD2-D0A9-11C4-9596-9598B705B0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06700" y="35433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0" imgW="457200" imgH="457200" progId="CorelDraw.Graphic.8">
                  <p:embed/>
                </p:oleObj>
              </mc:Choice>
              <mc:Fallback>
                <p:oleObj name="CorelDRAW" r:id="rId10" imgW="457200" imgH="457200" progId="CorelDraw.Graphic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6700" y="35433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7">
            <a:extLst>
              <a:ext uri="{FF2B5EF4-FFF2-40B4-BE49-F238E27FC236}">
                <a16:creationId xmlns:a16="http://schemas.microsoft.com/office/drawing/2014/main" id="{CECDC5D2-CAC7-5D08-5F0E-AC7C350381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11475" y="39624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1" imgW="457200" imgH="457200" progId="CorelDraw.Graphic.8">
                  <p:embed/>
                </p:oleObj>
              </mc:Choice>
              <mc:Fallback>
                <p:oleObj name="CorelDRAW" r:id="rId11" imgW="457200" imgH="457200" progId="CorelDraw.Graphic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1475" y="39624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2" name="Object 8">
            <a:extLst>
              <a:ext uri="{FF2B5EF4-FFF2-40B4-BE49-F238E27FC236}">
                <a16:creationId xmlns:a16="http://schemas.microsoft.com/office/drawing/2014/main" id="{10133539-5F69-5432-60D8-90BF6A6DBF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01925" y="4371975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2" imgW="457200" imgH="457200" progId="CorelDraw.Graphic.8">
                  <p:embed/>
                </p:oleObj>
              </mc:Choice>
              <mc:Fallback>
                <p:oleObj name="CorelDRAW" r:id="rId12" imgW="457200" imgH="457200" progId="CorelDraw.Graphic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1925" y="4371975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Object 9">
            <a:extLst>
              <a:ext uri="{FF2B5EF4-FFF2-40B4-BE49-F238E27FC236}">
                <a16:creationId xmlns:a16="http://schemas.microsoft.com/office/drawing/2014/main" id="{07A59DDE-87E4-A473-40E9-2DCFF2B99C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92375" y="478155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3" imgW="457200" imgH="457200" progId="CorelDraw.Graphic.8">
                  <p:embed/>
                </p:oleObj>
              </mc:Choice>
              <mc:Fallback>
                <p:oleObj name="CorelDRAW" r:id="rId13" imgW="457200" imgH="457200" progId="CorelDraw.Graphic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2375" y="478155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4" name="Object 10">
            <a:extLst>
              <a:ext uri="{FF2B5EF4-FFF2-40B4-BE49-F238E27FC236}">
                <a16:creationId xmlns:a16="http://schemas.microsoft.com/office/drawing/2014/main" id="{5E963DAA-09FE-0FE5-2066-9D220DAE73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2825" y="5191125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4" imgW="457200" imgH="457200" progId="CorelDraw.Graphic.8">
                  <p:embed/>
                </p:oleObj>
              </mc:Choice>
              <mc:Fallback>
                <p:oleObj name="CorelDRAW" r:id="rId14" imgW="457200" imgH="457200" progId="CorelDraw.Graphic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2825" y="5191125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3" name="Text Box 11">
            <a:extLst>
              <a:ext uri="{FF2B5EF4-FFF2-40B4-BE49-F238E27FC236}">
                <a16:creationId xmlns:a16="http://schemas.microsoft.com/office/drawing/2014/main" id="{619139C8-06D4-4FFF-8BF8-86D2360B8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23564" name="Group 12">
            <a:extLst>
              <a:ext uri="{FF2B5EF4-FFF2-40B4-BE49-F238E27FC236}">
                <a16:creationId xmlns:a16="http://schemas.microsoft.com/office/drawing/2014/main" id="{C88FE2A8-72DB-6D9E-1F62-E5BB6F39C345}"/>
              </a:ext>
            </a:extLst>
          </p:cNvPr>
          <p:cNvGrpSpPr>
            <a:grpSpLocks/>
          </p:cNvGrpSpPr>
          <p:nvPr/>
        </p:nvGrpSpPr>
        <p:grpSpPr bwMode="auto">
          <a:xfrm>
            <a:off x="7664450" y="1657350"/>
            <a:ext cx="1479550" cy="3127375"/>
            <a:chOff x="4828" y="1044"/>
            <a:chExt cx="932" cy="1970"/>
          </a:xfrm>
        </p:grpSpPr>
        <p:graphicFrame>
          <p:nvGraphicFramePr>
            <p:cNvPr id="23565" name="Object 13">
              <a:extLst>
                <a:ext uri="{FF2B5EF4-FFF2-40B4-BE49-F238E27FC236}">
                  <a16:creationId xmlns:a16="http://schemas.microsoft.com/office/drawing/2014/main" id="{1601DB4A-A985-119E-7442-DE061A7419A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36" y="1044"/>
            <a:ext cx="924" cy="19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15" imgW="1466850" imgH="3124200" progId="CorelDRAW.Graphic.9">
                    <p:embed/>
                  </p:oleObj>
                </mc:Choice>
                <mc:Fallback>
                  <p:oleObj name="CorelDRAW" r:id="rId15" imgW="1466850" imgH="3124200" progId="CorelDRAW.Graphic.9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6" y="1044"/>
                          <a:ext cx="924" cy="19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6" name="Text Box 14">
              <a:extLst>
                <a:ext uri="{FF2B5EF4-FFF2-40B4-BE49-F238E27FC236}">
                  <a16:creationId xmlns:a16="http://schemas.microsoft.com/office/drawing/2014/main" id="{34FC2270-DD27-CD34-B739-C79B845CFB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89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75"/>
                            </p:stCondLst>
                            <p:childTnLst>
                              <p:par>
                                <p:cTn id="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"/>
                            </p:stCondLst>
                            <p:childTnLst>
                              <p:par>
                                <p:cTn id="1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25"/>
                            </p:stCondLst>
                            <p:childTnLst>
                              <p:par>
                                <p:cTn id="1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75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1024">
            <a:extLst>
              <a:ext uri="{FF2B5EF4-FFF2-40B4-BE49-F238E27FC236}">
                <a16:creationId xmlns:a16="http://schemas.microsoft.com/office/drawing/2014/main" id="{87979D30-572F-9006-9071-13633CAAFF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1025">
            <a:extLst>
              <a:ext uri="{FF2B5EF4-FFF2-40B4-BE49-F238E27FC236}">
                <a16:creationId xmlns:a16="http://schemas.microsoft.com/office/drawing/2014/main" id="{F599A833-763A-C171-B95C-C23D159DE5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2788" y="2524125"/>
          <a:ext cx="2435225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438400" imgH="1809750" progId="CorelDraw.Graphic.8">
                  <p:embed/>
                </p:oleObj>
              </mc:Choice>
              <mc:Fallback>
                <p:oleObj name="CorelDRAW" r:id="rId4" imgW="2438400" imgH="1809750" progId="CorelDraw.Graphic.8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2788" y="2524125"/>
                        <a:ext cx="2435225" cy="180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2" name="Object 1026">
            <a:extLst>
              <a:ext uri="{FF2B5EF4-FFF2-40B4-BE49-F238E27FC236}">
                <a16:creationId xmlns:a16="http://schemas.microsoft.com/office/drawing/2014/main" id="{DAC85C4D-A731-0EEB-8171-5233E36949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59175" y="3429000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457200" imgH="457200" progId="CorelDraw.Graphic.8">
                  <p:embed/>
                </p:oleObj>
              </mc:Choice>
              <mc:Fallback>
                <p:oleObj name="CorelDRAW" r:id="rId6" imgW="457200" imgH="457200" progId="CorelDraw.Graphic.8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9175" y="3429000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Object 1027">
            <a:extLst>
              <a:ext uri="{FF2B5EF4-FFF2-40B4-BE49-F238E27FC236}">
                <a16:creationId xmlns:a16="http://schemas.microsoft.com/office/drawing/2014/main" id="{4A5E1CC6-D45A-BE3D-FEC9-F5FA64819A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2825" y="5191125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8" imgW="457200" imgH="457200" progId="CorelDraw.Graphic.8">
                  <p:embed/>
                </p:oleObj>
              </mc:Choice>
              <mc:Fallback>
                <p:oleObj name="CorelDRAW" r:id="rId8" imgW="457200" imgH="457200" progId="CorelDraw.Graphic.8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2825" y="5191125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4" name="Object 1028">
            <a:extLst>
              <a:ext uri="{FF2B5EF4-FFF2-40B4-BE49-F238E27FC236}">
                <a16:creationId xmlns:a16="http://schemas.microsoft.com/office/drawing/2014/main" id="{A9CD390A-50AC-553D-EA27-BB502CEAD4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40075" y="3552825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0" imgW="457200" imgH="457200" progId="CorelDraw.Graphic.8">
                  <p:embed/>
                </p:oleObj>
              </mc:Choice>
              <mc:Fallback>
                <p:oleObj name="CorelDRAW" r:id="rId10" imgW="457200" imgH="457200" progId="CorelDraw.Graphic.8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0075" y="3552825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5" name="Object 1029">
            <a:extLst>
              <a:ext uri="{FF2B5EF4-FFF2-40B4-BE49-F238E27FC236}">
                <a16:creationId xmlns:a16="http://schemas.microsoft.com/office/drawing/2014/main" id="{1E25809E-599E-8772-4BAC-DA1AD06C3F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11500" y="3962400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1" imgW="457200" imgH="457200" progId="CorelDraw.Graphic.8">
                  <p:embed/>
                </p:oleObj>
              </mc:Choice>
              <mc:Fallback>
                <p:oleObj name="CorelDRAW" r:id="rId11" imgW="457200" imgH="457200" progId="CorelDraw.Graphic.8">
                  <p:embed/>
                  <p:pic>
                    <p:nvPicPr>
                      <p:cNvPr id="0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0" y="3962400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6" name="Object 1030">
            <a:extLst>
              <a:ext uri="{FF2B5EF4-FFF2-40B4-BE49-F238E27FC236}">
                <a16:creationId xmlns:a16="http://schemas.microsoft.com/office/drawing/2014/main" id="{28A8D97E-2560-A5CA-D2DE-13311F21FF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21050" y="4371975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2" imgW="457200" imgH="457200" progId="CorelDraw.Graphic.8">
                  <p:embed/>
                </p:oleObj>
              </mc:Choice>
              <mc:Fallback>
                <p:oleObj name="CorelDRAW" r:id="rId12" imgW="457200" imgH="457200" progId="CorelDraw.Graphic.8">
                  <p:embed/>
                  <p:pic>
                    <p:nvPicPr>
                      <p:cNvPr id="0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1050" y="4371975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7" name="Object 1031">
            <a:extLst>
              <a:ext uri="{FF2B5EF4-FFF2-40B4-BE49-F238E27FC236}">
                <a16:creationId xmlns:a16="http://schemas.microsoft.com/office/drawing/2014/main" id="{5E5A0A27-4DA5-21DB-B4BD-28DC2F6DCC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30600" y="4781550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3" imgW="457200" imgH="457200" progId="CorelDraw.Graphic.8">
                  <p:embed/>
                </p:oleObj>
              </mc:Choice>
              <mc:Fallback>
                <p:oleObj name="CorelDRAW" r:id="rId13" imgW="457200" imgH="457200" progId="CorelDraw.Graphic.8">
                  <p:embed/>
                  <p:pic>
                    <p:nvPicPr>
                      <p:cNvPr id="0" name="Object 10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0600" y="4781550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8" name="Object 1032">
            <a:extLst>
              <a:ext uri="{FF2B5EF4-FFF2-40B4-BE49-F238E27FC236}">
                <a16:creationId xmlns:a16="http://schemas.microsoft.com/office/drawing/2014/main" id="{162A4B2E-6A42-FC32-29A4-0940004D78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0150" y="5191125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4" imgW="457200" imgH="457200" progId="CorelDraw.Graphic.8">
                  <p:embed/>
                </p:oleObj>
              </mc:Choice>
              <mc:Fallback>
                <p:oleObj name="CorelDRAW" r:id="rId14" imgW="457200" imgH="457200" progId="CorelDraw.Graphic.8">
                  <p:embed/>
                  <p:pic>
                    <p:nvPicPr>
                      <p:cNvPr id="0" name="Object 10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0150" y="5191125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7" name="Text Box 11">
            <a:extLst>
              <a:ext uri="{FF2B5EF4-FFF2-40B4-BE49-F238E27FC236}">
                <a16:creationId xmlns:a16="http://schemas.microsoft.com/office/drawing/2014/main" id="{771BDB45-08A9-5684-0C9A-2496D146C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24588" name="Group 12">
            <a:extLst>
              <a:ext uri="{FF2B5EF4-FFF2-40B4-BE49-F238E27FC236}">
                <a16:creationId xmlns:a16="http://schemas.microsoft.com/office/drawing/2014/main" id="{5F8174B9-14B1-DCDC-ABF3-12F56356B50F}"/>
              </a:ext>
            </a:extLst>
          </p:cNvPr>
          <p:cNvGrpSpPr>
            <a:grpSpLocks/>
          </p:cNvGrpSpPr>
          <p:nvPr/>
        </p:nvGrpSpPr>
        <p:grpSpPr bwMode="auto">
          <a:xfrm>
            <a:off x="7664450" y="1657350"/>
            <a:ext cx="1479550" cy="3127375"/>
            <a:chOff x="4828" y="1044"/>
            <a:chExt cx="932" cy="1970"/>
          </a:xfrm>
        </p:grpSpPr>
        <p:graphicFrame>
          <p:nvGraphicFramePr>
            <p:cNvPr id="24589" name="Object 1033">
              <a:extLst>
                <a:ext uri="{FF2B5EF4-FFF2-40B4-BE49-F238E27FC236}">
                  <a16:creationId xmlns:a16="http://schemas.microsoft.com/office/drawing/2014/main" id="{E329C632-0439-FCE9-E498-D5FB707B470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36" y="1044"/>
            <a:ext cx="924" cy="19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15" imgW="1466850" imgH="3124200" progId="CorelDRAW.Graphic.9">
                    <p:embed/>
                  </p:oleObj>
                </mc:Choice>
                <mc:Fallback>
                  <p:oleObj name="CorelDRAW" r:id="rId15" imgW="1466850" imgH="3124200" progId="CorelDRAW.Graphic.9">
                    <p:embed/>
                    <p:pic>
                      <p:nvPicPr>
                        <p:cNvPr id="0" name="Object 10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6" y="1044"/>
                          <a:ext cx="924" cy="19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90" name="Text Box 14">
              <a:extLst>
                <a:ext uri="{FF2B5EF4-FFF2-40B4-BE49-F238E27FC236}">
                  <a16:creationId xmlns:a16="http://schemas.microsoft.com/office/drawing/2014/main" id="{E5A0C6E2-EF80-789C-81BD-C6EC3423A4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89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75"/>
                            </p:stCondLst>
                            <p:childTnLst>
                              <p:par>
                                <p:cTn id="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"/>
                            </p:stCondLst>
                            <p:childTnLst>
                              <p:par>
                                <p:cTn id="1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25"/>
                            </p:stCondLst>
                            <p:childTnLst>
                              <p:par>
                                <p:cTn id="1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75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>
            <a:extLst>
              <a:ext uri="{FF2B5EF4-FFF2-40B4-BE49-F238E27FC236}">
                <a16:creationId xmlns:a16="http://schemas.microsoft.com/office/drawing/2014/main" id="{8A13527C-BA25-38CA-8CBC-07282ACFA4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>
            <a:extLst>
              <a:ext uri="{FF2B5EF4-FFF2-40B4-BE49-F238E27FC236}">
                <a16:creationId xmlns:a16="http://schemas.microsoft.com/office/drawing/2014/main" id="{B4A96E8A-5FFE-1000-3B80-29746DD4C5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2825" y="5191125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457200" imgH="457200" progId="CorelDraw.Graphic.8">
                  <p:embed/>
                </p:oleObj>
              </mc:Choice>
              <mc:Fallback>
                <p:oleObj name="CorelDRAW" r:id="rId4" imgW="457200" imgH="457200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2825" y="5191125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>
            <a:extLst>
              <a:ext uri="{FF2B5EF4-FFF2-40B4-BE49-F238E27FC236}">
                <a16:creationId xmlns:a16="http://schemas.microsoft.com/office/drawing/2014/main" id="{CA69F29F-2EDB-B187-8F26-37D831A4BC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0150" y="5191125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457200" imgH="457200" progId="CorelDraw.Graphic.8">
                  <p:embed/>
                </p:oleObj>
              </mc:Choice>
              <mc:Fallback>
                <p:oleObj name="CorelDRAW" r:id="rId6" imgW="457200" imgH="457200" progId="CorelDraw.Graphic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0150" y="5191125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>
            <a:extLst>
              <a:ext uri="{FF2B5EF4-FFF2-40B4-BE49-F238E27FC236}">
                <a16:creationId xmlns:a16="http://schemas.microsoft.com/office/drawing/2014/main" id="{72A78236-D8DD-2EFE-2CD1-87E84D0707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0725" y="2501900"/>
          <a:ext cx="2420938" cy="185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8" imgW="2419350" imgH="1857375" progId="CorelDraw.Graphic.8">
                  <p:embed/>
                </p:oleObj>
              </mc:Choice>
              <mc:Fallback>
                <p:oleObj name="CorelDRAW" r:id="rId8" imgW="2419350" imgH="1857375" progId="CorelDraw.Graphic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0725" y="2501900"/>
                        <a:ext cx="2420938" cy="185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Text Box 6">
            <a:extLst>
              <a:ext uri="{FF2B5EF4-FFF2-40B4-BE49-F238E27FC236}">
                <a16:creationId xmlns:a16="http://schemas.microsoft.com/office/drawing/2014/main" id="{E47866A6-E7FA-8CB3-8985-63BC27482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25607" name="Group 7">
            <a:extLst>
              <a:ext uri="{FF2B5EF4-FFF2-40B4-BE49-F238E27FC236}">
                <a16:creationId xmlns:a16="http://schemas.microsoft.com/office/drawing/2014/main" id="{5B51015A-3DFC-840F-5140-678850582FAA}"/>
              </a:ext>
            </a:extLst>
          </p:cNvPr>
          <p:cNvGrpSpPr>
            <a:grpSpLocks/>
          </p:cNvGrpSpPr>
          <p:nvPr/>
        </p:nvGrpSpPr>
        <p:grpSpPr bwMode="auto">
          <a:xfrm>
            <a:off x="7664450" y="1657350"/>
            <a:ext cx="1479550" cy="3127375"/>
            <a:chOff x="4828" y="1044"/>
            <a:chExt cx="932" cy="1970"/>
          </a:xfrm>
        </p:grpSpPr>
        <p:graphicFrame>
          <p:nvGraphicFramePr>
            <p:cNvPr id="25608" name="Object 8">
              <a:extLst>
                <a:ext uri="{FF2B5EF4-FFF2-40B4-BE49-F238E27FC236}">
                  <a16:creationId xmlns:a16="http://schemas.microsoft.com/office/drawing/2014/main" id="{D9A92A3F-4C9A-A11E-84DB-F519DBC89B2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36" y="1044"/>
            <a:ext cx="924" cy="19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10" imgW="1466850" imgH="3124200" progId="CorelDRAW.Graphic.9">
                    <p:embed/>
                  </p:oleObj>
                </mc:Choice>
                <mc:Fallback>
                  <p:oleObj name="CorelDRAW" r:id="rId10" imgW="1466850" imgH="3124200" progId="CorelDRAW.Graphic.9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6" y="1044"/>
                          <a:ext cx="924" cy="19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09" name="Text Box 9">
              <a:extLst>
                <a:ext uri="{FF2B5EF4-FFF2-40B4-BE49-F238E27FC236}">
                  <a16:creationId xmlns:a16="http://schemas.microsoft.com/office/drawing/2014/main" id="{85F3811E-6E5E-B602-E894-3FE817BF3E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89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</p:spTree>
  </p:cSld>
  <p:clrMapOvr>
    <a:masterClrMapping/>
  </p:clrMapOvr>
  <p:transition advClick="0" advTm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>
            <a:extLst>
              <a:ext uri="{FF2B5EF4-FFF2-40B4-BE49-F238E27FC236}">
                <a16:creationId xmlns:a16="http://schemas.microsoft.com/office/drawing/2014/main" id="{B181AE74-FA54-93B9-52FA-8108091C70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3">
            <a:extLst>
              <a:ext uri="{FF2B5EF4-FFF2-40B4-BE49-F238E27FC236}">
                <a16:creationId xmlns:a16="http://schemas.microsoft.com/office/drawing/2014/main" id="{98161304-70BB-D72C-516B-F18FA4A0F4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2825" y="5191125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457200" imgH="457200" progId="CorelDraw.Graphic.8">
                  <p:embed/>
                </p:oleObj>
              </mc:Choice>
              <mc:Fallback>
                <p:oleObj name="CorelDRAW" r:id="rId4" imgW="457200" imgH="457200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2825" y="5191125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Object 4">
            <a:extLst>
              <a:ext uri="{FF2B5EF4-FFF2-40B4-BE49-F238E27FC236}">
                <a16:creationId xmlns:a16="http://schemas.microsoft.com/office/drawing/2014/main" id="{88F83445-60E0-63F0-7BCC-EB7AFB5DD4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0150" y="5191125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457200" imgH="457200" progId="CorelDraw.Graphic.8">
                  <p:embed/>
                </p:oleObj>
              </mc:Choice>
              <mc:Fallback>
                <p:oleObj name="CorelDRAW" r:id="rId6" imgW="457200" imgH="457200" progId="CorelDraw.Graphic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0150" y="5191125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5">
            <a:extLst>
              <a:ext uri="{FF2B5EF4-FFF2-40B4-BE49-F238E27FC236}">
                <a16:creationId xmlns:a16="http://schemas.microsoft.com/office/drawing/2014/main" id="{B2E804C7-8443-1D0D-C299-D30CF38A9F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08188" y="2497138"/>
          <a:ext cx="2420937" cy="186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8" imgW="2419350" imgH="1866900" progId="CorelDraw.Graphic.8">
                  <p:embed/>
                </p:oleObj>
              </mc:Choice>
              <mc:Fallback>
                <p:oleObj name="CorelDRAW" r:id="rId8" imgW="2419350" imgH="1866900" progId="CorelDraw.Graphic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8188" y="2497138"/>
                        <a:ext cx="2420937" cy="186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Text Box 6">
            <a:extLst>
              <a:ext uri="{FF2B5EF4-FFF2-40B4-BE49-F238E27FC236}">
                <a16:creationId xmlns:a16="http://schemas.microsoft.com/office/drawing/2014/main" id="{F8D87395-88E6-F0C4-E046-9783D7A3A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26631" name="Group 7">
            <a:extLst>
              <a:ext uri="{FF2B5EF4-FFF2-40B4-BE49-F238E27FC236}">
                <a16:creationId xmlns:a16="http://schemas.microsoft.com/office/drawing/2014/main" id="{45CA44DE-9AAC-6EAF-3B3A-C6C9749957D2}"/>
              </a:ext>
            </a:extLst>
          </p:cNvPr>
          <p:cNvGrpSpPr>
            <a:grpSpLocks/>
          </p:cNvGrpSpPr>
          <p:nvPr/>
        </p:nvGrpSpPr>
        <p:grpSpPr bwMode="auto">
          <a:xfrm>
            <a:off x="7664450" y="1657350"/>
            <a:ext cx="1479550" cy="3127375"/>
            <a:chOff x="4828" y="1044"/>
            <a:chExt cx="932" cy="1970"/>
          </a:xfrm>
        </p:grpSpPr>
        <p:graphicFrame>
          <p:nvGraphicFramePr>
            <p:cNvPr id="26632" name="Object 8">
              <a:extLst>
                <a:ext uri="{FF2B5EF4-FFF2-40B4-BE49-F238E27FC236}">
                  <a16:creationId xmlns:a16="http://schemas.microsoft.com/office/drawing/2014/main" id="{47BEBA85-29E4-3491-EA41-E8EBB1D35C6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36" y="1044"/>
            <a:ext cx="924" cy="19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10" imgW="1466850" imgH="3124200" progId="CorelDRAW.Graphic.9">
                    <p:embed/>
                  </p:oleObj>
                </mc:Choice>
                <mc:Fallback>
                  <p:oleObj name="CorelDRAW" r:id="rId10" imgW="1466850" imgH="3124200" progId="CorelDRAW.Graphic.9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6" y="1044"/>
                          <a:ext cx="924" cy="19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33" name="Text Box 9">
              <a:extLst>
                <a:ext uri="{FF2B5EF4-FFF2-40B4-BE49-F238E27FC236}">
                  <a16:creationId xmlns:a16="http://schemas.microsoft.com/office/drawing/2014/main" id="{1E0B263E-CD1B-BB75-569D-B627AEC868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89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</p:spTree>
  </p:cSld>
  <p:clrMapOvr>
    <a:masterClrMapping/>
  </p:clrMapOvr>
  <p:transition advClick="0" advTm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>
            <a:extLst>
              <a:ext uri="{FF2B5EF4-FFF2-40B4-BE49-F238E27FC236}">
                <a16:creationId xmlns:a16="http://schemas.microsoft.com/office/drawing/2014/main" id="{A47331A2-8E03-2049-643E-FDC5B58A98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3">
            <a:extLst>
              <a:ext uri="{FF2B5EF4-FFF2-40B4-BE49-F238E27FC236}">
                <a16:creationId xmlns:a16="http://schemas.microsoft.com/office/drawing/2014/main" id="{FDE9ABC8-BEDE-1C14-15C2-4EA16A0FC3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2825" y="5191125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457200" imgH="457200" progId="CorelDraw.Graphic.8">
                  <p:embed/>
                </p:oleObj>
              </mc:Choice>
              <mc:Fallback>
                <p:oleObj name="CorelDRAW" r:id="rId4" imgW="457200" imgH="457200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2825" y="5191125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Object 4">
            <a:extLst>
              <a:ext uri="{FF2B5EF4-FFF2-40B4-BE49-F238E27FC236}">
                <a16:creationId xmlns:a16="http://schemas.microsoft.com/office/drawing/2014/main" id="{0A300F3C-E093-F06A-7350-11D17FB743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0150" y="5191125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457200" imgH="457200" progId="CorelDraw.Graphic.8">
                  <p:embed/>
                </p:oleObj>
              </mc:Choice>
              <mc:Fallback>
                <p:oleObj name="CorelDRAW" r:id="rId6" imgW="457200" imgH="457200" progId="CorelDraw.Graphic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0150" y="5191125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>
            <a:extLst>
              <a:ext uri="{FF2B5EF4-FFF2-40B4-BE49-F238E27FC236}">
                <a16:creationId xmlns:a16="http://schemas.microsoft.com/office/drawing/2014/main" id="{397ACBE2-1E94-C83D-09CA-B3C90B8C61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2950" y="2509838"/>
          <a:ext cx="2430463" cy="18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8" imgW="2428875" imgH="1838325" progId="CorelDraw.Graphic.8">
                  <p:embed/>
                </p:oleObj>
              </mc:Choice>
              <mc:Fallback>
                <p:oleObj name="CorelDRAW" r:id="rId8" imgW="2428875" imgH="1838325" progId="CorelDraw.Graphic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2950" y="2509838"/>
                        <a:ext cx="2430463" cy="183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Text Box 6">
            <a:extLst>
              <a:ext uri="{FF2B5EF4-FFF2-40B4-BE49-F238E27FC236}">
                <a16:creationId xmlns:a16="http://schemas.microsoft.com/office/drawing/2014/main" id="{AD2CBFB5-2175-E3D6-8EDD-4A0E9029B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27655" name="Group 7">
            <a:extLst>
              <a:ext uri="{FF2B5EF4-FFF2-40B4-BE49-F238E27FC236}">
                <a16:creationId xmlns:a16="http://schemas.microsoft.com/office/drawing/2014/main" id="{4FF07148-1E86-4524-F810-B0F8CCDC2BB0}"/>
              </a:ext>
            </a:extLst>
          </p:cNvPr>
          <p:cNvGrpSpPr>
            <a:grpSpLocks/>
          </p:cNvGrpSpPr>
          <p:nvPr/>
        </p:nvGrpSpPr>
        <p:grpSpPr bwMode="auto">
          <a:xfrm>
            <a:off x="7664450" y="1657350"/>
            <a:ext cx="1479550" cy="3127375"/>
            <a:chOff x="4828" y="1044"/>
            <a:chExt cx="932" cy="1970"/>
          </a:xfrm>
        </p:grpSpPr>
        <p:graphicFrame>
          <p:nvGraphicFramePr>
            <p:cNvPr id="27657" name="Object 8">
              <a:extLst>
                <a:ext uri="{FF2B5EF4-FFF2-40B4-BE49-F238E27FC236}">
                  <a16:creationId xmlns:a16="http://schemas.microsoft.com/office/drawing/2014/main" id="{DE05E988-DC5C-7918-AA1E-D14A3FE366E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36" y="1044"/>
            <a:ext cx="924" cy="19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10" imgW="1466850" imgH="3124200" progId="CorelDRAW.Graphic.9">
                    <p:embed/>
                  </p:oleObj>
                </mc:Choice>
                <mc:Fallback>
                  <p:oleObj name="CorelDRAW" r:id="rId10" imgW="1466850" imgH="3124200" progId="CorelDRAW.Graphic.9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6" y="1044"/>
                          <a:ext cx="924" cy="19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58" name="Text Box 9">
              <a:extLst>
                <a:ext uri="{FF2B5EF4-FFF2-40B4-BE49-F238E27FC236}">
                  <a16:creationId xmlns:a16="http://schemas.microsoft.com/office/drawing/2014/main" id="{F6EF6686-A6F5-AD4C-89F1-E2461D39C0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89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  <p:graphicFrame>
        <p:nvGraphicFramePr>
          <p:cNvPr id="29706" name="Object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CD8017-898F-CD0C-4896-28574FBCF2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59750" y="6321425"/>
          <a:ext cx="9842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2" imgW="914400" imgH="914400" progId="CorelDRAW.Graphic.10">
                  <p:embed/>
                </p:oleObj>
              </mc:Choice>
              <mc:Fallback>
                <p:oleObj name="CorelDRAW" r:id="rId12" imgW="914400" imgH="914400" progId="CorelDRAW.Graphic.10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9750" y="6321425"/>
                        <a:ext cx="984250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A489CB6-733C-C408-4C1B-45FFF5157346}"/>
              </a:ext>
            </a:extLst>
          </p:cNvPr>
          <p:cNvGrpSpPr>
            <a:grpSpLocks/>
          </p:cNvGrpSpPr>
          <p:nvPr/>
        </p:nvGrpSpPr>
        <p:grpSpPr bwMode="auto">
          <a:xfrm>
            <a:off x="862013" y="2509838"/>
            <a:ext cx="7926387" cy="1836737"/>
            <a:chOff x="543" y="1581"/>
            <a:chExt cx="4993" cy="1157"/>
          </a:xfrm>
        </p:grpSpPr>
        <p:graphicFrame>
          <p:nvGraphicFramePr>
            <p:cNvPr id="28687" name="Object 1025">
              <a:extLst>
                <a:ext uri="{FF2B5EF4-FFF2-40B4-BE49-F238E27FC236}">
                  <a16:creationId xmlns:a16="http://schemas.microsoft.com/office/drawing/2014/main" id="{F4931D31-D8D4-405D-A8A6-9D0DB377259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3" y="1600"/>
            <a:ext cx="4993" cy="11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2" imgW="7924800" imgH="1771650" progId="CorelDraw.Graphic.8">
                    <p:embed/>
                  </p:oleObj>
                </mc:Choice>
                <mc:Fallback>
                  <p:oleObj name="CorelDRAW" r:id="rId2" imgW="7924800" imgH="1771650" progId="CorelDraw.Graphic.8">
                    <p:embed/>
                    <p:pic>
                      <p:nvPicPr>
                        <p:cNvPr id="0" name="Object 10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" y="1600"/>
                          <a:ext cx="4993" cy="11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88" name="Object 1026">
              <a:extLst>
                <a:ext uri="{FF2B5EF4-FFF2-40B4-BE49-F238E27FC236}">
                  <a16:creationId xmlns:a16="http://schemas.microsoft.com/office/drawing/2014/main" id="{E70DB928-892D-F464-EDAC-723A5508B6B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66" y="1581"/>
            <a:ext cx="1531" cy="11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4" imgW="2428875" imgH="1838325" progId="CorelDraw.Graphic.8">
                    <p:embed/>
                  </p:oleObj>
                </mc:Choice>
                <mc:Fallback>
                  <p:oleObj name="CorelDRAW" r:id="rId4" imgW="2428875" imgH="1838325" progId="CorelDraw.Graphic.8">
                    <p:embed/>
                    <p:pic>
                      <p:nvPicPr>
                        <p:cNvPr id="0" name="Object 10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66" y="1581"/>
                          <a:ext cx="1531" cy="11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389" name="Text Box 5">
            <a:extLst>
              <a:ext uri="{FF2B5EF4-FFF2-40B4-BE49-F238E27FC236}">
                <a16:creationId xmlns:a16="http://schemas.microsoft.com/office/drawing/2014/main" id="{E81B80FE-4875-8227-87F6-B7CBDB8F7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B110E7AA-21FB-00AE-EE3C-87DD36EFDFB6}"/>
              </a:ext>
            </a:extLst>
          </p:cNvPr>
          <p:cNvGrpSpPr>
            <a:grpSpLocks/>
          </p:cNvGrpSpPr>
          <p:nvPr/>
        </p:nvGrpSpPr>
        <p:grpSpPr bwMode="auto">
          <a:xfrm>
            <a:off x="5754688" y="635000"/>
            <a:ext cx="3303587" cy="2476500"/>
            <a:chOff x="3728" y="325"/>
            <a:chExt cx="2081" cy="1560"/>
          </a:xfrm>
        </p:grpSpPr>
        <p:sp>
          <p:nvSpPr>
            <p:cNvPr id="28685" name="Text Box 7">
              <a:extLst>
                <a:ext uri="{FF2B5EF4-FFF2-40B4-BE49-F238E27FC236}">
                  <a16:creationId xmlns:a16="http://schemas.microsoft.com/office/drawing/2014/main" id="{2128F0AF-C95B-1788-8DDC-31C6DD5C4A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" y="325"/>
              <a:ext cx="2081" cy="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000066"/>
                  </a:solidFill>
                </a:rPr>
                <a:t>Intrinsic proteins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</a:rPr>
                <a:t>within the membrane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</a:rPr>
                <a:t>function as </a:t>
              </a:r>
              <a:r>
                <a:rPr lang="en-GB" altLang="en-US" sz="2000" b="1">
                  <a:solidFill>
                    <a:srgbClr val="000066"/>
                  </a:solidFill>
                </a:rPr>
                <a:t>carriers</a:t>
              </a:r>
              <a:r>
                <a:rPr lang="en-GB" altLang="en-US" sz="2000" b="1">
                  <a:solidFill>
                    <a:srgbClr val="A50021"/>
                  </a:solidFill>
                </a:rPr>
                <a:t> for the 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</a:rPr>
                <a:t>active transport of molecules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</a:rPr>
                <a:t>across membranes</a:t>
              </a:r>
            </a:p>
          </p:txBody>
        </p:sp>
        <p:sp>
          <p:nvSpPr>
            <p:cNvPr id="28686" name="Line 8">
              <a:extLst>
                <a:ext uri="{FF2B5EF4-FFF2-40B4-BE49-F238E27FC236}">
                  <a16:creationId xmlns:a16="http://schemas.microsoft.com/office/drawing/2014/main" id="{6E1FAFD5-D440-8EED-2E21-52EE4FF9AF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5" y="943"/>
              <a:ext cx="0" cy="942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6393" name="WordArt 9">
            <a:extLst>
              <a:ext uri="{FF2B5EF4-FFF2-40B4-BE49-F238E27FC236}">
                <a16:creationId xmlns:a16="http://schemas.microsoft.com/office/drawing/2014/main" id="{7112940B-D7F7-FAC4-5FD7-3849439E960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86025" y="22225"/>
            <a:ext cx="41719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 panose="020B0A04020102020204" pitchFamily="34" charset="0"/>
              </a:rPr>
              <a:t>Active Transport</a:t>
            </a:r>
          </a:p>
        </p:txBody>
      </p:sp>
      <p:grpSp>
        <p:nvGrpSpPr>
          <p:cNvPr id="4" name="Group 10">
            <a:extLst>
              <a:ext uri="{FF2B5EF4-FFF2-40B4-BE49-F238E27FC236}">
                <a16:creationId xmlns:a16="http://schemas.microsoft.com/office/drawing/2014/main" id="{B2E80BC5-2ACF-A6E8-3F46-E1107B358733}"/>
              </a:ext>
            </a:extLst>
          </p:cNvPr>
          <p:cNvGrpSpPr>
            <a:grpSpLocks/>
          </p:cNvGrpSpPr>
          <p:nvPr/>
        </p:nvGrpSpPr>
        <p:grpSpPr bwMode="auto">
          <a:xfrm>
            <a:off x="7466013" y="2062163"/>
            <a:ext cx="1581150" cy="3127375"/>
            <a:chOff x="4703" y="1299"/>
            <a:chExt cx="996" cy="1970"/>
          </a:xfrm>
        </p:grpSpPr>
        <p:sp>
          <p:nvSpPr>
            <p:cNvPr id="28682" name="AutoShape 11">
              <a:extLst>
                <a:ext uri="{FF2B5EF4-FFF2-40B4-BE49-F238E27FC236}">
                  <a16:creationId xmlns:a16="http://schemas.microsoft.com/office/drawing/2014/main" id="{C50B22C2-4422-0470-4B69-C03B58B84D1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062" y="1608"/>
              <a:ext cx="366" cy="982"/>
            </a:xfrm>
            <a:prstGeom prst="downArrow">
              <a:avLst>
                <a:gd name="adj1" fmla="val 50000"/>
                <a:gd name="adj2" fmla="val 6707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pic>
          <p:nvPicPr>
            <p:cNvPr id="28683" name="Picture 12">
              <a:extLst>
                <a:ext uri="{FF2B5EF4-FFF2-40B4-BE49-F238E27FC236}">
                  <a16:creationId xmlns:a16="http://schemas.microsoft.com/office/drawing/2014/main" id="{E832353E-137C-D4A0-0AB9-1543952CC3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3" y="1299"/>
              <a:ext cx="876" cy="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4" name="Text Box 13">
              <a:extLst>
                <a:ext uri="{FF2B5EF4-FFF2-40B4-BE49-F238E27FC236}">
                  <a16:creationId xmlns:a16="http://schemas.microsoft.com/office/drawing/2014/main" id="{66DE534B-CE4C-24F9-FDF4-EA48BA42AF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47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  <p:sp>
        <p:nvSpPr>
          <p:cNvPr id="16398" name="Text Box 14">
            <a:extLst>
              <a:ext uri="{FF2B5EF4-FFF2-40B4-BE49-F238E27FC236}">
                <a16:creationId xmlns:a16="http://schemas.microsoft.com/office/drawing/2014/main" id="{FF9CFF73-3404-67A8-EF94-D0276C9F0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05413"/>
            <a:ext cx="36861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Active transport is an </a:t>
            </a:r>
            <a:r>
              <a:rPr lang="en-GB" altLang="en-US" sz="2000" b="1">
                <a:solidFill>
                  <a:srgbClr val="000066"/>
                </a:solidFill>
              </a:rPr>
              <a:t>energy –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requiring </a:t>
            </a:r>
            <a:r>
              <a:rPr lang="en-GB" altLang="en-US" sz="2000" b="1">
                <a:solidFill>
                  <a:srgbClr val="A50021"/>
                </a:solidFill>
              </a:rPr>
              <a:t>transport system that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is able to transfer material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against</a:t>
            </a:r>
            <a:r>
              <a:rPr lang="en-GB" altLang="en-US" sz="2000" b="1">
                <a:solidFill>
                  <a:srgbClr val="A50021"/>
                </a:solidFill>
              </a:rPr>
              <a:t> a concentration gradient</a:t>
            </a:r>
          </a:p>
        </p:txBody>
      </p:sp>
      <p:sp>
        <p:nvSpPr>
          <p:cNvPr id="16399" name="Text Box 15">
            <a:extLst>
              <a:ext uri="{FF2B5EF4-FFF2-40B4-BE49-F238E27FC236}">
                <a16:creationId xmlns:a16="http://schemas.microsoft.com/office/drawing/2014/main" id="{F685A778-C20C-5073-EA2C-CCB99DA0C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188" y="5202238"/>
            <a:ext cx="3903662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Many different </a:t>
            </a:r>
            <a:r>
              <a:rPr lang="en-GB" altLang="en-US" sz="2000" b="1">
                <a:solidFill>
                  <a:srgbClr val="000066"/>
                </a:solidFill>
              </a:rPr>
              <a:t>ions</a:t>
            </a:r>
            <a:r>
              <a:rPr lang="en-GB" altLang="en-US" sz="2000" b="1">
                <a:solidFill>
                  <a:srgbClr val="A50021"/>
                </a:solidFill>
              </a:rPr>
              <a:t> are actively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transported across membranes 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as is </a:t>
            </a:r>
            <a:r>
              <a:rPr lang="en-GB" altLang="en-US" sz="2000" b="1">
                <a:solidFill>
                  <a:srgbClr val="000066"/>
                </a:solidFill>
              </a:rPr>
              <a:t>glucose</a:t>
            </a:r>
            <a:r>
              <a:rPr lang="en-GB" altLang="en-US" sz="2000" b="1">
                <a:solidFill>
                  <a:srgbClr val="A50021"/>
                </a:solidFill>
              </a:rPr>
              <a:t> when being absorbed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from the gut into the blood stream</a:t>
            </a:r>
          </a:p>
        </p:txBody>
      </p:sp>
      <p:graphicFrame>
        <p:nvGraphicFramePr>
          <p:cNvPr id="58368" name="Object 102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F54DBFD-2625-59E3-5409-E959AC5401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59750" y="6321425"/>
          <a:ext cx="9842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914400" imgH="914400" progId="CorelDRAW.Graphic.10">
                  <p:embed/>
                </p:oleObj>
              </mc:Choice>
              <mc:Fallback>
                <p:oleObj name="CorelDRAW" r:id="rId7" imgW="914400" imgH="914400" progId="CorelDRAW.Graphic.10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9750" y="6321425"/>
                        <a:ext cx="984250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6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utoUpdateAnimBg="0"/>
      <p:bldP spid="16398" grpId="0" autoUpdateAnimBg="0"/>
      <p:bldP spid="16399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2" name="Object 0">
            <a:extLst>
              <a:ext uri="{FF2B5EF4-FFF2-40B4-BE49-F238E27FC236}">
                <a16:creationId xmlns:a16="http://schemas.microsoft.com/office/drawing/2014/main" id="{6224CFDE-D35E-4477-9AB4-E522853D60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3048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457200" imgH="457200" progId="CorelDRAW.Graphic.9">
                  <p:embed/>
                </p:oleObj>
              </mc:Choice>
              <mc:Fallback>
                <p:oleObj name="CorelDRAW" r:id="rId2" imgW="457200" imgH="457200" progId="CorelDRAW.Graphic.9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048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3" name="Object 1">
            <a:extLst>
              <a:ext uri="{FF2B5EF4-FFF2-40B4-BE49-F238E27FC236}">
                <a16:creationId xmlns:a16="http://schemas.microsoft.com/office/drawing/2014/main" id="{8CEC0CDA-7355-C996-8FF9-352828AB9D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6858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457200" imgH="457200" progId="CorelDraw.Graphic.8">
                  <p:embed/>
                </p:oleObj>
              </mc:Choice>
              <mc:Fallback>
                <p:oleObj name="CorelDRAW" r:id="rId4" imgW="457200" imgH="457200" progId="CorelDraw.Graphic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6858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4" name="Object 2">
            <a:extLst>
              <a:ext uri="{FF2B5EF4-FFF2-40B4-BE49-F238E27FC236}">
                <a16:creationId xmlns:a16="http://schemas.microsoft.com/office/drawing/2014/main" id="{932AAF28-6FBD-042A-C160-3D2786A6FA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10668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457200" imgH="457200" progId="CorelDraw.Graphic.8">
                  <p:embed/>
                </p:oleObj>
              </mc:Choice>
              <mc:Fallback>
                <p:oleObj name="CorelDRAW" r:id="rId5" imgW="457200" imgH="45720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0668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5" name="Object 3">
            <a:extLst>
              <a:ext uri="{FF2B5EF4-FFF2-40B4-BE49-F238E27FC236}">
                <a16:creationId xmlns:a16="http://schemas.microsoft.com/office/drawing/2014/main" id="{0142B5BF-1F82-08AB-4FE3-48005F6FDE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14478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457200" imgH="457200" progId="CorelDraw.Graphic.8">
                  <p:embed/>
                </p:oleObj>
              </mc:Choice>
              <mc:Fallback>
                <p:oleObj name="CorelDRAW" r:id="rId6" imgW="457200" imgH="457200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4478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6" name="Object 4">
            <a:extLst>
              <a:ext uri="{FF2B5EF4-FFF2-40B4-BE49-F238E27FC236}">
                <a16:creationId xmlns:a16="http://schemas.microsoft.com/office/drawing/2014/main" id="{83B285CB-8FB0-19C7-52F8-4E4E353DF4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18288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457200" imgH="457200" progId="CorelDraw.Graphic.8">
                  <p:embed/>
                </p:oleObj>
              </mc:Choice>
              <mc:Fallback>
                <p:oleObj name="CorelDRAW" r:id="rId7" imgW="457200" imgH="457200" progId="CorelDraw.Graphic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8288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7" name="Object 5">
            <a:extLst>
              <a:ext uri="{FF2B5EF4-FFF2-40B4-BE49-F238E27FC236}">
                <a16:creationId xmlns:a16="http://schemas.microsoft.com/office/drawing/2014/main" id="{A7122090-FD27-10CE-C4AC-8AD6B0FEEF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22860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8" imgW="457200" imgH="457200" progId="CorelDraw.Graphic.8">
                  <p:embed/>
                </p:oleObj>
              </mc:Choice>
              <mc:Fallback>
                <p:oleObj name="CorelDRAW" r:id="rId8" imgW="457200" imgH="457200" progId="CorelDraw.Graphic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2860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8" name="Object 6">
            <a:extLst>
              <a:ext uri="{FF2B5EF4-FFF2-40B4-BE49-F238E27FC236}">
                <a16:creationId xmlns:a16="http://schemas.microsoft.com/office/drawing/2014/main" id="{A11C4A50-2026-DCDF-EA4D-8C6C179F13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27432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457200" imgH="457200" progId="CorelDRAW.Graphic.9">
                  <p:embed/>
                </p:oleObj>
              </mc:Choice>
              <mc:Fallback>
                <p:oleObj name="CorelDRAW" r:id="rId2" imgW="457200" imgH="457200" progId="CorelDRAW.Graphic.9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7432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9" name="Object 7">
            <a:extLst>
              <a:ext uri="{FF2B5EF4-FFF2-40B4-BE49-F238E27FC236}">
                <a16:creationId xmlns:a16="http://schemas.microsoft.com/office/drawing/2014/main" id="{FD204DBF-A993-58B6-9DDA-5011252923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32004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457200" imgH="457200" progId="CorelDRAW.Graphic.9">
                  <p:embed/>
                </p:oleObj>
              </mc:Choice>
              <mc:Fallback>
                <p:oleObj name="CorelDRAW" r:id="rId2" imgW="457200" imgH="457200" progId="CorelDRAW.Graphic.9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2004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0" name="Object 8">
            <a:extLst>
              <a:ext uri="{FF2B5EF4-FFF2-40B4-BE49-F238E27FC236}">
                <a16:creationId xmlns:a16="http://schemas.microsoft.com/office/drawing/2014/main" id="{6FEAD8E5-4E4C-2A28-02CF-3DB7A2EF54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90800" y="35052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9" imgW="457200" imgH="457200" progId="CorelDraw.Graphic.8">
                  <p:embed/>
                </p:oleObj>
              </mc:Choice>
              <mc:Fallback>
                <p:oleObj name="CorelDRAW" r:id="rId9" imgW="457200" imgH="457200" progId="CorelDraw.Graphic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5052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1" name="Object 9">
            <a:extLst>
              <a:ext uri="{FF2B5EF4-FFF2-40B4-BE49-F238E27FC236}">
                <a16:creationId xmlns:a16="http://schemas.microsoft.com/office/drawing/2014/main" id="{BBF3E88F-0B19-F803-4B1C-C373113B33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2286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0" imgW="457200" imgH="457200" progId="CorelDraw.Graphic.8">
                  <p:embed/>
                </p:oleObj>
              </mc:Choice>
              <mc:Fallback>
                <p:oleObj name="CorelDRAW" r:id="rId10" imgW="457200" imgH="457200" progId="CorelDraw.Graphic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286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2" name="Object 10">
            <a:extLst>
              <a:ext uri="{FF2B5EF4-FFF2-40B4-BE49-F238E27FC236}">
                <a16:creationId xmlns:a16="http://schemas.microsoft.com/office/drawing/2014/main" id="{F457FAE9-2199-E497-2EFA-43106F5BF9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7600" y="6096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0" imgW="457200" imgH="457200" progId="CorelDraw.Graphic.8">
                  <p:embed/>
                </p:oleObj>
              </mc:Choice>
              <mc:Fallback>
                <p:oleObj name="CorelDRAW" r:id="rId10" imgW="457200" imgH="457200" progId="CorelDraw.Graphic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6096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3" name="Object 11">
            <a:extLst>
              <a:ext uri="{FF2B5EF4-FFF2-40B4-BE49-F238E27FC236}">
                <a16:creationId xmlns:a16="http://schemas.microsoft.com/office/drawing/2014/main" id="{7A9FC3F6-B32F-5EC9-21B8-9D138AD935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9906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1" imgW="457200" imgH="457200" progId="CorelDRAW.Graphic.9">
                  <p:embed/>
                </p:oleObj>
              </mc:Choice>
              <mc:Fallback>
                <p:oleObj name="CorelDRAW" r:id="rId11" imgW="457200" imgH="457200" progId="CorelDRAW.Graphic.9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9906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4" name="Object 12">
            <a:extLst>
              <a:ext uri="{FF2B5EF4-FFF2-40B4-BE49-F238E27FC236}">
                <a16:creationId xmlns:a16="http://schemas.microsoft.com/office/drawing/2014/main" id="{4F5989C1-C240-1ED9-CA88-1506D7B8B3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13716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2" imgW="457200" imgH="457200" progId="CorelDraw.Graphic.8">
                  <p:embed/>
                </p:oleObj>
              </mc:Choice>
              <mc:Fallback>
                <p:oleObj name="CorelDRAW" r:id="rId12" imgW="457200" imgH="457200" progId="CorelDraw.Graphic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3716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5" name="Object 13">
            <a:extLst>
              <a:ext uri="{FF2B5EF4-FFF2-40B4-BE49-F238E27FC236}">
                <a16:creationId xmlns:a16="http://schemas.microsoft.com/office/drawing/2014/main" id="{04C760EB-7200-11A6-9E2D-201D064435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18288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3" imgW="457200" imgH="457200" progId="CorelDraw.Graphic.8">
                  <p:embed/>
                </p:oleObj>
              </mc:Choice>
              <mc:Fallback>
                <p:oleObj name="CorelDRAW" r:id="rId13" imgW="457200" imgH="457200" progId="CorelDraw.Graphic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8288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6" name="Object 14">
            <a:extLst>
              <a:ext uri="{FF2B5EF4-FFF2-40B4-BE49-F238E27FC236}">
                <a16:creationId xmlns:a16="http://schemas.microsoft.com/office/drawing/2014/main" id="{3B2D69C1-7FD9-F702-70EE-3A21A16E4A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23622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4" imgW="457200" imgH="457200" progId="CorelDraw.Graphic.8">
                  <p:embed/>
                </p:oleObj>
              </mc:Choice>
              <mc:Fallback>
                <p:oleObj name="CorelDRAW" r:id="rId14" imgW="457200" imgH="457200" progId="CorelDraw.Graphic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3622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7" name="Object 15">
            <a:extLst>
              <a:ext uri="{FF2B5EF4-FFF2-40B4-BE49-F238E27FC236}">
                <a16:creationId xmlns:a16="http://schemas.microsoft.com/office/drawing/2014/main" id="{8A70348E-6444-F944-772E-92F0580350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28194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5" imgW="457200" imgH="457200" progId="CorelDraw.Graphic.8">
                  <p:embed/>
                </p:oleObj>
              </mc:Choice>
              <mc:Fallback>
                <p:oleObj name="CorelDRAW" r:id="rId15" imgW="457200" imgH="457200" progId="CorelDraw.Graphic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8194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8" name="Object 16">
            <a:extLst>
              <a:ext uri="{FF2B5EF4-FFF2-40B4-BE49-F238E27FC236}">
                <a16:creationId xmlns:a16="http://schemas.microsoft.com/office/drawing/2014/main" id="{FB362E0E-8E3F-6646-0FBF-37C7FE46F0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32258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6" imgW="457200" imgH="457200" progId="CorelDraw.Graphic.8">
                  <p:embed/>
                </p:oleObj>
              </mc:Choice>
              <mc:Fallback>
                <p:oleObj name="CorelDRAW" r:id="rId16" imgW="457200" imgH="457200" progId="CorelDraw.Graphic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2258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9" name="Object 17">
            <a:extLst>
              <a:ext uri="{FF2B5EF4-FFF2-40B4-BE49-F238E27FC236}">
                <a16:creationId xmlns:a16="http://schemas.microsoft.com/office/drawing/2014/main" id="{1A301CE8-26DD-B183-3BDA-838E8CE852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35052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7" imgW="457200" imgH="457200" progId="CorelDraw.Graphic.8">
                  <p:embed/>
                </p:oleObj>
              </mc:Choice>
              <mc:Fallback>
                <p:oleObj name="CorelDRAW" r:id="rId17" imgW="457200" imgH="457200" progId="CorelDraw.Graphic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5052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716" name="Group 20">
            <a:extLst>
              <a:ext uri="{FF2B5EF4-FFF2-40B4-BE49-F238E27FC236}">
                <a16:creationId xmlns:a16="http://schemas.microsoft.com/office/drawing/2014/main" id="{1047677E-F029-54B1-57ED-059A7410B5DE}"/>
              </a:ext>
            </a:extLst>
          </p:cNvPr>
          <p:cNvGrpSpPr>
            <a:grpSpLocks/>
          </p:cNvGrpSpPr>
          <p:nvPr/>
        </p:nvGrpSpPr>
        <p:grpSpPr bwMode="auto">
          <a:xfrm>
            <a:off x="862013" y="2509838"/>
            <a:ext cx="7926387" cy="1836737"/>
            <a:chOff x="543" y="1581"/>
            <a:chExt cx="4993" cy="1157"/>
          </a:xfrm>
        </p:grpSpPr>
        <p:graphicFrame>
          <p:nvGraphicFramePr>
            <p:cNvPr id="29736" name="Object 20">
              <a:extLst>
                <a:ext uri="{FF2B5EF4-FFF2-40B4-BE49-F238E27FC236}">
                  <a16:creationId xmlns:a16="http://schemas.microsoft.com/office/drawing/2014/main" id="{3F7CDEDC-9B7E-C2BC-C129-96530BC5C13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3" y="1600"/>
            <a:ext cx="4993" cy="11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18" imgW="7924800" imgH="1771650" progId="CorelDraw.Graphic.8">
                    <p:embed/>
                  </p:oleObj>
                </mc:Choice>
                <mc:Fallback>
                  <p:oleObj name="CorelDRAW" r:id="rId18" imgW="7924800" imgH="1771650" progId="CorelDraw.Graphic.8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" y="1600"/>
                          <a:ext cx="4993" cy="11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37" name="Object 21">
              <a:extLst>
                <a:ext uri="{FF2B5EF4-FFF2-40B4-BE49-F238E27FC236}">
                  <a16:creationId xmlns:a16="http://schemas.microsoft.com/office/drawing/2014/main" id="{FEDA3376-8068-7AF0-18BC-67DF03634BA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66" y="1581"/>
            <a:ext cx="1531" cy="11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20" imgW="2428875" imgH="1838325" progId="CorelDraw.Graphic.8">
                    <p:embed/>
                  </p:oleObj>
                </mc:Choice>
                <mc:Fallback>
                  <p:oleObj name="CorelDRAW" r:id="rId20" imgW="2428875" imgH="1838325" progId="CorelDraw.Graphic.8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66" y="1581"/>
                          <a:ext cx="1531" cy="11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717" name="Text Box 23">
            <a:extLst>
              <a:ext uri="{FF2B5EF4-FFF2-40B4-BE49-F238E27FC236}">
                <a16:creationId xmlns:a16="http://schemas.microsoft.com/office/drawing/2014/main" id="{DD4483B8-C74A-71AA-F857-AB80C67BC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sp>
        <p:nvSpPr>
          <p:cNvPr id="17432" name="Text Box 24">
            <a:extLst>
              <a:ext uri="{FF2B5EF4-FFF2-40B4-BE49-F238E27FC236}">
                <a16:creationId xmlns:a16="http://schemas.microsoft.com/office/drawing/2014/main" id="{4E6B28FE-033F-303A-913A-7457DED04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0"/>
            <a:ext cx="44719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Molecules attach to the </a:t>
            </a:r>
            <a:r>
              <a:rPr lang="en-GB" altLang="en-US" sz="2000" b="1">
                <a:solidFill>
                  <a:srgbClr val="000066"/>
                </a:solidFill>
              </a:rPr>
              <a:t>specific</a:t>
            </a:r>
            <a:r>
              <a:rPr lang="en-GB" altLang="en-US" sz="2000" b="1">
                <a:solidFill>
                  <a:srgbClr val="A50021"/>
                </a:solidFill>
              </a:rPr>
              <a:t> carriers</a:t>
            </a:r>
          </a:p>
        </p:txBody>
      </p:sp>
      <p:sp>
        <p:nvSpPr>
          <p:cNvPr id="17433" name="Text Box 25">
            <a:extLst>
              <a:ext uri="{FF2B5EF4-FFF2-40B4-BE49-F238E27FC236}">
                <a16:creationId xmlns:a16="http://schemas.microsoft.com/office/drawing/2014/main" id="{E00B4383-6CF9-D61F-E229-86833316E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0013" y="409575"/>
            <a:ext cx="31448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ATP</a:t>
            </a:r>
            <a:r>
              <a:rPr lang="en-GB" altLang="en-US" sz="2000" b="1">
                <a:solidFill>
                  <a:srgbClr val="A50021"/>
                </a:solidFill>
              </a:rPr>
              <a:t> attaches to the carrier</a:t>
            </a:r>
          </a:p>
        </p:txBody>
      </p:sp>
      <p:grpSp>
        <p:nvGrpSpPr>
          <p:cNvPr id="3" name="Group 26">
            <a:extLst>
              <a:ext uri="{FF2B5EF4-FFF2-40B4-BE49-F238E27FC236}">
                <a16:creationId xmlns:a16="http://schemas.microsoft.com/office/drawing/2014/main" id="{4A1F45F9-4BCF-D9A1-D69E-9E1C0370AF66}"/>
              </a:ext>
            </a:extLst>
          </p:cNvPr>
          <p:cNvGrpSpPr>
            <a:grpSpLocks/>
          </p:cNvGrpSpPr>
          <p:nvPr/>
        </p:nvGrpSpPr>
        <p:grpSpPr bwMode="auto">
          <a:xfrm>
            <a:off x="3567113" y="2127250"/>
            <a:ext cx="914400" cy="914400"/>
            <a:chOff x="2592" y="2953"/>
            <a:chExt cx="576" cy="576"/>
          </a:xfrm>
        </p:grpSpPr>
        <p:grpSp>
          <p:nvGrpSpPr>
            <p:cNvPr id="29732" name="Group 27">
              <a:extLst>
                <a:ext uri="{FF2B5EF4-FFF2-40B4-BE49-F238E27FC236}">
                  <a16:creationId xmlns:a16="http://schemas.microsoft.com/office/drawing/2014/main" id="{4FE17948-D29F-1089-0155-902920FADE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92" y="2953"/>
              <a:ext cx="576" cy="576"/>
              <a:chOff x="2592" y="2953"/>
              <a:chExt cx="576" cy="576"/>
            </a:xfrm>
          </p:grpSpPr>
          <p:sp>
            <p:nvSpPr>
              <p:cNvPr id="29734" name="AutoShape 28">
                <a:extLst>
                  <a:ext uri="{FF2B5EF4-FFF2-40B4-BE49-F238E27FC236}">
                    <a16:creationId xmlns:a16="http://schemas.microsoft.com/office/drawing/2014/main" id="{5E50D829-C664-8FFA-B9F4-2B28C31D06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" y="2953"/>
                <a:ext cx="576" cy="576"/>
              </a:xfrm>
              <a:prstGeom prst="star16">
                <a:avLst>
                  <a:gd name="adj" fmla="val 37500"/>
                </a:avLst>
              </a:prstGeom>
              <a:solidFill>
                <a:srgbClr val="FF99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9735" name="Oval 29">
                <a:extLst>
                  <a:ext uri="{FF2B5EF4-FFF2-40B4-BE49-F238E27FC236}">
                    <a16:creationId xmlns:a16="http://schemas.microsoft.com/office/drawing/2014/main" id="{E8DD6177-B0E2-06A6-0C8C-40868079FA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2" y="3069"/>
                <a:ext cx="356" cy="35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sp>
          <p:nvSpPr>
            <p:cNvPr id="29733" name="Text Box 30">
              <a:extLst>
                <a:ext uri="{FF2B5EF4-FFF2-40B4-BE49-F238E27FC236}">
                  <a16:creationId xmlns:a16="http://schemas.microsoft.com/office/drawing/2014/main" id="{4DE83E96-5F51-2EA6-E172-77B27E71AA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2" y="3124"/>
              <a:ext cx="43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FF0000"/>
                  </a:solidFill>
                </a:rPr>
                <a:t>ATP</a:t>
              </a:r>
            </a:p>
          </p:txBody>
        </p:sp>
      </p:grpSp>
      <p:grpSp>
        <p:nvGrpSpPr>
          <p:cNvPr id="5" name="Group 31">
            <a:extLst>
              <a:ext uri="{FF2B5EF4-FFF2-40B4-BE49-F238E27FC236}">
                <a16:creationId xmlns:a16="http://schemas.microsoft.com/office/drawing/2014/main" id="{36DF677F-CE8F-7793-5204-36648EBF8412}"/>
              </a:ext>
            </a:extLst>
          </p:cNvPr>
          <p:cNvGrpSpPr>
            <a:grpSpLocks/>
          </p:cNvGrpSpPr>
          <p:nvPr/>
        </p:nvGrpSpPr>
        <p:grpSpPr bwMode="auto">
          <a:xfrm>
            <a:off x="4256088" y="1258888"/>
            <a:ext cx="1330325" cy="1001712"/>
            <a:chOff x="2681" y="793"/>
            <a:chExt cx="838" cy="631"/>
          </a:xfrm>
        </p:grpSpPr>
        <p:sp>
          <p:nvSpPr>
            <p:cNvPr id="29730" name="Text Box 32">
              <a:extLst>
                <a:ext uri="{FF2B5EF4-FFF2-40B4-BE49-F238E27FC236}">
                  <a16:creationId xmlns:a16="http://schemas.microsoft.com/office/drawing/2014/main" id="{1BA989C0-3361-3C00-0368-5FD270116F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3" y="793"/>
              <a:ext cx="44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FF0000"/>
                  </a:solidFill>
                </a:rPr>
                <a:t>ADP</a:t>
              </a:r>
            </a:p>
          </p:txBody>
        </p:sp>
        <p:graphicFrame>
          <p:nvGraphicFramePr>
            <p:cNvPr id="29731" name="Object 19">
              <a:extLst>
                <a:ext uri="{FF2B5EF4-FFF2-40B4-BE49-F238E27FC236}">
                  <a16:creationId xmlns:a16="http://schemas.microsoft.com/office/drawing/2014/main" id="{B8A5E318-36E4-69A3-EBFB-17F26032CFC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81" y="877"/>
            <a:ext cx="442" cy="5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22" imgW="914400" imgH="914400" progId="CorelDRAW.Graphic.9">
                    <p:embed/>
                  </p:oleObj>
                </mc:Choice>
                <mc:Fallback>
                  <p:oleObj name="CorelDRAW" r:id="rId22" imgW="914400" imgH="914400" progId="CorelDRAW.Graphic.9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81" y="877"/>
                          <a:ext cx="442" cy="5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442" name="AutoShape 34">
            <a:extLst>
              <a:ext uri="{FF2B5EF4-FFF2-40B4-BE49-F238E27FC236}">
                <a16:creationId xmlns:a16="http://schemas.microsoft.com/office/drawing/2014/main" id="{4F009D54-BF33-F4B9-0227-22C423AE1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2925" y="1036638"/>
            <a:ext cx="1449388" cy="1373187"/>
          </a:xfrm>
          <a:prstGeom prst="irregularSeal1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FFFF00"/>
                </a:solidFill>
              </a:rPr>
              <a:t>energy</a:t>
            </a:r>
            <a:endParaRPr lang="en-GB" altLang="en-US" sz="2400"/>
          </a:p>
        </p:txBody>
      </p:sp>
      <p:sp>
        <p:nvSpPr>
          <p:cNvPr id="17443" name="AutoShape 35">
            <a:extLst>
              <a:ext uri="{FF2B5EF4-FFF2-40B4-BE49-F238E27FC236}">
                <a16:creationId xmlns:a16="http://schemas.microsoft.com/office/drawing/2014/main" id="{B122AC83-E0DC-2EF6-5D37-398DD499F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9275" y="1030288"/>
            <a:ext cx="1449388" cy="1373187"/>
          </a:xfrm>
          <a:prstGeom prst="irregularSeal1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FFFF00"/>
                </a:solidFill>
              </a:rPr>
              <a:t>energy</a:t>
            </a:r>
            <a:endParaRPr lang="en-GB" altLang="en-US" sz="2400"/>
          </a:p>
        </p:txBody>
      </p:sp>
      <p:sp>
        <p:nvSpPr>
          <p:cNvPr id="17444" name="Text Box 36">
            <a:extLst>
              <a:ext uri="{FF2B5EF4-FFF2-40B4-BE49-F238E27FC236}">
                <a16:creationId xmlns:a16="http://schemas.microsoft.com/office/drawing/2014/main" id="{0F1BF086-4A5A-1533-5CC2-615602C47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75" y="5230813"/>
            <a:ext cx="4468813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Hydrolysis of ATP</a:t>
            </a:r>
            <a:r>
              <a:rPr lang="en-GB" altLang="en-US" sz="2000" b="1">
                <a:solidFill>
                  <a:srgbClr val="A50021"/>
                </a:solidFill>
              </a:rPr>
              <a:t> provides the </a:t>
            </a:r>
            <a:r>
              <a:rPr lang="en-GB" altLang="en-US" sz="2000" b="1">
                <a:solidFill>
                  <a:srgbClr val="000066"/>
                </a:solidFill>
              </a:rPr>
              <a:t>energy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for the protein carriers to change shape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and </a:t>
            </a:r>
            <a:r>
              <a:rPr lang="en-GB" altLang="en-US" sz="2000" b="1">
                <a:solidFill>
                  <a:srgbClr val="000066"/>
                </a:solidFill>
              </a:rPr>
              <a:t>transport</a:t>
            </a:r>
            <a:r>
              <a:rPr lang="en-GB" altLang="en-US" sz="2000" b="1">
                <a:solidFill>
                  <a:srgbClr val="A50021"/>
                </a:solidFill>
              </a:rPr>
              <a:t> the molecules across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the membrane</a:t>
            </a:r>
          </a:p>
        </p:txBody>
      </p:sp>
      <p:grpSp>
        <p:nvGrpSpPr>
          <p:cNvPr id="29725" name="Group 37">
            <a:extLst>
              <a:ext uri="{FF2B5EF4-FFF2-40B4-BE49-F238E27FC236}">
                <a16:creationId xmlns:a16="http://schemas.microsoft.com/office/drawing/2014/main" id="{A4F305C6-3E6F-80CF-445B-8E9411212380}"/>
              </a:ext>
            </a:extLst>
          </p:cNvPr>
          <p:cNvGrpSpPr>
            <a:grpSpLocks/>
          </p:cNvGrpSpPr>
          <p:nvPr/>
        </p:nvGrpSpPr>
        <p:grpSpPr bwMode="auto">
          <a:xfrm>
            <a:off x="7466013" y="2062163"/>
            <a:ext cx="1581150" cy="3127375"/>
            <a:chOff x="4703" y="1299"/>
            <a:chExt cx="996" cy="1970"/>
          </a:xfrm>
        </p:grpSpPr>
        <p:sp>
          <p:nvSpPr>
            <p:cNvPr id="29727" name="AutoShape 38">
              <a:extLst>
                <a:ext uri="{FF2B5EF4-FFF2-40B4-BE49-F238E27FC236}">
                  <a16:creationId xmlns:a16="http://schemas.microsoft.com/office/drawing/2014/main" id="{82AA8A05-9D40-820B-875E-93E3544C250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062" y="1608"/>
              <a:ext cx="366" cy="982"/>
            </a:xfrm>
            <a:prstGeom prst="downArrow">
              <a:avLst>
                <a:gd name="adj1" fmla="val 50000"/>
                <a:gd name="adj2" fmla="val 6707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pic>
          <p:nvPicPr>
            <p:cNvPr id="29728" name="Picture 39">
              <a:extLst>
                <a:ext uri="{FF2B5EF4-FFF2-40B4-BE49-F238E27FC236}">
                  <a16:creationId xmlns:a16="http://schemas.microsoft.com/office/drawing/2014/main" id="{74D7E7E3-ECED-4BF4-CAC3-DE4E27F5EB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3" y="1299"/>
              <a:ext cx="876" cy="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9" name="Text Box 40">
              <a:extLst>
                <a:ext uri="{FF2B5EF4-FFF2-40B4-BE49-F238E27FC236}">
                  <a16:creationId xmlns:a16="http://schemas.microsoft.com/office/drawing/2014/main" id="{D4E224D1-F210-41EF-D4AA-71570EBA9E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47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  <p:graphicFrame>
        <p:nvGraphicFramePr>
          <p:cNvPr id="59410" name="Object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ED4D8C3-DB26-033B-E62F-333EF70AA0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59750" y="6321425"/>
          <a:ext cx="9842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5" imgW="914400" imgH="914400" progId="CorelDRAW.Graphic.10">
                  <p:embed/>
                </p:oleObj>
              </mc:Choice>
              <mc:Fallback>
                <p:oleObj name="CorelDRAW" r:id="rId25" imgW="914400" imgH="914400" progId="CorelDRAW.Graphic.10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9750" y="6321425"/>
                        <a:ext cx="984250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5"/>
                            </p:stCondLst>
                            <p:childTnLst>
                              <p:par>
                                <p:cTn id="1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"/>
                            </p:stCondLst>
                            <p:childTnLst>
                              <p:par>
                                <p:cTn id="16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25"/>
                            </p:stCondLst>
                            <p:childTnLst>
                              <p:par>
                                <p:cTn id="19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22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75"/>
                            </p:stCondLst>
                            <p:childTnLst>
                              <p:par>
                                <p:cTn id="2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50"/>
                            </p:stCondLst>
                            <p:childTnLst>
                              <p:par>
                                <p:cTn id="2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25"/>
                            </p:stCondLst>
                            <p:childTnLst>
                              <p:par>
                                <p:cTn id="3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3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175"/>
                            </p:stCondLst>
                            <p:childTnLst>
                              <p:par>
                                <p:cTn id="40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4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325"/>
                            </p:stCondLst>
                            <p:childTnLst>
                              <p:par>
                                <p:cTn id="46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49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75"/>
                            </p:stCondLst>
                            <p:childTnLst>
                              <p:par>
                                <p:cTn id="52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50"/>
                            </p:stCondLst>
                            <p:childTnLst>
                              <p:par>
                                <p:cTn id="5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25"/>
                            </p:stCondLst>
                            <p:childTnLst>
                              <p:par>
                                <p:cTn id="5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7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7" dur="5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2" grpId="0" autoUpdateAnimBg="0"/>
      <p:bldP spid="17433" grpId="0" autoUpdateAnimBg="0"/>
      <p:bldP spid="17442" grpId="0" animBg="1" autoUpdateAnimBg="0"/>
      <p:bldP spid="17443" grpId="0" animBg="1" autoUpdateAnimBg="0"/>
      <p:bldP spid="17444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>
            <a:extLst>
              <a:ext uri="{FF2B5EF4-FFF2-40B4-BE49-F238E27FC236}">
                <a16:creationId xmlns:a16="http://schemas.microsoft.com/office/drawing/2014/main" id="{93E4EE47-AD00-BDAC-3C71-EAF212A68B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3" name="Object 3">
            <a:extLst>
              <a:ext uri="{FF2B5EF4-FFF2-40B4-BE49-F238E27FC236}">
                <a16:creationId xmlns:a16="http://schemas.microsoft.com/office/drawing/2014/main" id="{982B943A-6F01-CD74-1D5A-DA0944B656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9138" y="2497138"/>
          <a:ext cx="2420937" cy="186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419350" imgH="1866900" progId="CorelDraw.Graphic.8">
                  <p:embed/>
                </p:oleObj>
              </mc:Choice>
              <mc:Fallback>
                <p:oleObj name="CorelDRAW" r:id="rId4" imgW="2419350" imgH="1866900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138" y="2497138"/>
                        <a:ext cx="2420937" cy="186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4" name="Text Box 4">
            <a:extLst>
              <a:ext uri="{FF2B5EF4-FFF2-40B4-BE49-F238E27FC236}">
                <a16:creationId xmlns:a16="http://schemas.microsoft.com/office/drawing/2014/main" id="{6E25C045-9886-E366-B145-277212B13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30725" name="Group 5">
            <a:extLst>
              <a:ext uri="{FF2B5EF4-FFF2-40B4-BE49-F238E27FC236}">
                <a16:creationId xmlns:a16="http://schemas.microsoft.com/office/drawing/2014/main" id="{D6EE054E-B799-B15C-7F0B-46F455E51FD9}"/>
              </a:ext>
            </a:extLst>
          </p:cNvPr>
          <p:cNvGrpSpPr>
            <a:grpSpLocks/>
          </p:cNvGrpSpPr>
          <p:nvPr/>
        </p:nvGrpSpPr>
        <p:grpSpPr bwMode="auto">
          <a:xfrm>
            <a:off x="7466013" y="2062163"/>
            <a:ext cx="1581150" cy="3127375"/>
            <a:chOff x="4703" y="1299"/>
            <a:chExt cx="996" cy="1970"/>
          </a:xfrm>
        </p:grpSpPr>
        <p:sp>
          <p:nvSpPr>
            <p:cNvPr id="30726" name="AutoShape 6">
              <a:extLst>
                <a:ext uri="{FF2B5EF4-FFF2-40B4-BE49-F238E27FC236}">
                  <a16:creationId xmlns:a16="http://schemas.microsoft.com/office/drawing/2014/main" id="{73F7A64F-4D68-0CD6-CFC4-479CDDE2302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062" y="1608"/>
              <a:ext cx="366" cy="982"/>
            </a:xfrm>
            <a:prstGeom prst="downArrow">
              <a:avLst>
                <a:gd name="adj1" fmla="val 50000"/>
                <a:gd name="adj2" fmla="val 6707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pic>
          <p:nvPicPr>
            <p:cNvPr id="30727" name="Picture 7">
              <a:extLst>
                <a:ext uri="{FF2B5EF4-FFF2-40B4-BE49-F238E27FC236}">
                  <a16:creationId xmlns:a16="http://schemas.microsoft.com/office/drawing/2014/main" id="{20011DFE-89DA-0C9B-865B-B1444E17E7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3" y="1299"/>
              <a:ext cx="876" cy="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8" name="Text Box 8">
              <a:extLst>
                <a:ext uri="{FF2B5EF4-FFF2-40B4-BE49-F238E27FC236}">
                  <a16:creationId xmlns:a16="http://schemas.microsoft.com/office/drawing/2014/main" id="{24352A72-48C2-C01A-1B76-F1F1D0B3FB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47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</p:spTree>
  </p:cSld>
  <p:clrMapOvr>
    <a:masterClrMapping/>
  </p:clrMapOvr>
  <p:transition advClick="0" advTm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2">
            <a:extLst>
              <a:ext uri="{FF2B5EF4-FFF2-40B4-BE49-F238E27FC236}">
                <a16:creationId xmlns:a16="http://schemas.microsoft.com/office/drawing/2014/main" id="{0C6CB404-4729-F783-2878-C9D832A228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7" name="Object 3">
            <a:extLst>
              <a:ext uri="{FF2B5EF4-FFF2-40B4-BE49-F238E27FC236}">
                <a16:creationId xmlns:a16="http://schemas.microsoft.com/office/drawing/2014/main" id="{FBBA0716-A77B-5F15-4E4A-5E134E9B09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7713" y="2501900"/>
          <a:ext cx="2420937" cy="185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419350" imgH="1857375" progId="CorelDraw.Graphic.8">
                  <p:embed/>
                </p:oleObj>
              </mc:Choice>
              <mc:Fallback>
                <p:oleObj name="CorelDRAW" r:id="rId4" imgW="2419350" imgH="1857375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7713" y="2501900"/>
                        <a:ext cx="2420937" cy="185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8" name="Text Box 4">
            <a:extLst>
              <a:ext uri="{FF2B5EF4-FFF2-40B4-BE49-F238E27FC236}">
                <a16:creationId xmlns:a16="http://schemas.microsoft.com/office/drawing/2014/main" id="{EE22CC4F-55DD-1463-27CB-F825E4415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31749" name="Group 5">
            <a:extLst>
              <a:ext uri="{FF2B5EF4-FFF2-40B4-BE49-F238E27FC236}">
                <a16:creationId xmlns:a16="http://schemas.microsoft.com/office/drawing/2014/main" id="{36D33C54-0D0E-7446-250F-2B486CFC607C}"/>
              </a:ext>
            </a:extLst>
          </p:cNvPr>
          <p:cNvGrpSpPr>
            <a:grpSpLocks/>
          </p:cNvGrpSpPr>
          <p:nvPr/>
        </p:nvGrpSpPr>
        <p:grpSpPr bwMode="auto">
          <a:xfrm>
            <a:off x="7466013" y="2062163"/>
            <a:ext cx="1581150" cy="3127375"/>
            <a:chOff x="4703" y="1299"/>
            <a:chExt cx="996" cy="1970"/>
          </a:xfrm>
        </p:grpSpPr>
        <p:sp>
          <p:nvSpPr>
            <p:cNvPr id="31750" name="AutoShape 6">
              <a:extLst>
                <a:ext uri="{FF2B5EF4-FFF2-40B4-BE49-F238E27FC236}">
                  <a16:creationId xmlns:a16="http://schemas.microsoft.com/office/drawing/2014/main" id="{40D6C6A8-9172-7770-32DE-DDF5B5ED40B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062" y="1608"/>
              <a:ext cx="366" cy="982"/>
            </a:xfrm>
            <a:prstGeom prst="downArrow">
              <a:avLst>
                <a:gd name="adj1" fmla="val 50000"/>
                <a:gd name="adj2" fmla="val 6707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pic>
          <p:nvPicPr>
            <p:cNvPr id="31751" name="Picture 7">
              <a:extLst>
                <a:ext uri="{FF2B5EF4-FFF2-40B4-BE49-F238E27FC236}">
                  <a16:creationId xmlns:a16="http://schemas.microsoft.com/office/drawing/2014/main" id="{10618145-7989-847A-AAB4-F7CB944DAA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3" y="1299"/>
              <a:ext cx="876" cy="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2" name="Text Box 8">
              <a:extLst>
                <a:ext uri="{FF2B5EF4-FFF2-40B4-BE49-F238E27FC236}">
                  <a16:creationId xmlns:a16="http://schemas.microsoft.com/office/drawing/2014/main" id="{742380A8-78E1-9225-01A0-BBA24E3047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47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</p:spTree>
  </p:cSld>
  <p:clrMapOvr>
    <a:masterClrMapping/>
  </p:clrMapOvr>
  <p:transition advClick="0" advTm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2">
            <a:extLst>
              <a:ext uri="{FF2B5EF4-FFF2-40B4-BE49-F238E27FC236}">
                <a16:creationId xmlns:a16="http://schemas.microsoft.com/office/drawing/2014/main" id="{43E4E27D-A0DD-9059-589F-5FB16E7B94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3">
            <a:extLst>
              <a:ext uri="{FF2B5EF4-FFF2-40B4-BE49-F238E27FC236}">
                <a16:creationId xmlns:a16="http://schemas.microsoft.com/office/drawing/2014/main" id="{5913A4C5-CEED-5316-E9A0-C07498F2F9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1363" y="2524125"/>
          <a:ext cx="2435225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438400" imgH="1809750" progId="CorelDraw.Graphic.8">
                  <p:embed/>
                </p:oleObj>
              </mc:Choice>
              <mc:Fallback>
                <p:oleObj name="CorelDRAW" r:id="rId4" imgW="2438400" imgH="1809750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1363" y="2524125"/>
                        <a:ext cx="2435225" cy="180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2" name="Text Box 4">
            <a:extLst>
              <a:ext uri="{FF2B5EF4-FFF2-40B4-BE49-F238E27FC236}">
                <a16:creationId xmlns:a16="http://schemas.microsoft.com/office/drawing/2014/main" id="{B7109304-56D2-A6B5-1E42-9C22D1681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32773" name="Group 5">
            <a:extLst>
              <a:ext uri="{FF2B5EF4-FFF2-40B4-BE49-F238E27FC236}">
                <a16:creationId xmlns:a16="http://schemas.microsoft.com/office/drawing/2014/main" id="{DAB38DC3-043B-B7FC-AB62-C649D8BEDFC0}"/>
              </a:ext>
            </a:extLst>
          </p:cNvPr>
          <p:cNvGrpSpPr>
            <a:grpSpLocks/>
          </p:cNvGrpSpPr>
          <p:nvPr/>
        </p:nvGrpSpPr>
        <p:grpSpPr bwMode="auto">
          <a:xfrm>
            <a:off x="7466013" y="2062163"/>
            <a:ext cx="1581150" cy="3127375"/>
            <a:chOff x="4703" y="1299"/>
            <a:chExt cx="996" cy="1970"/>
          </a:xfrm>
        </p:grpSpPr>
        <p:sp>
          <p:nvSpPr>
            <p:cNvPr id="32774" name="AutoShape 6">
              <a:extLst>
                <a:ext uri="{FF2B5EF4-FFF2-40B4-BE49-F238E27FC236}">
                  <a16:creationId xmlns:a16="http://schemas.microsoft.com/office/drawing/2014/main" id="{0ACED239-052C-0917-8147-C002D54B254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062" y="1608"/>
              <a:ext cx="366" cy="982"/>
            </a:xfrm>
            <a:prstGeom prst="downArrow">
              <a:avLst>
                <a:gd name="adj1" fmla="val 50000"/>
                <a:gd name="adj2" fmla="val 6707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pic>
          <p:nvPicPr>
            <p:cNvPr id="32775" name="Picture 7">
              <a:extLst>
                <a:ext uri="{FF2B5EF4-FFF2-40B4-BE49-F238E27FC236}">
                  <a16:creationId xmlns:a16="http://schemas.microsoft.com/office/drawing/2014/main" id="{D6FCEFAC-E610-D412-E2BE-9187D27745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3" y="1299"/>
              <a:ext cx="876" cy="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6" name="Text Box 8">
              <a:extLst>
                <a:ext uri="{FF2B5EF4-FFF2-40B4-BE49-F238E27FC236}">
                  <a16:creationId xmlns:a16="http://schemas.microsoft.com/office/drawing/2014/main" id="{93126FC0-883E-3DA6-4ACB-3CAD912ED2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47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</p:spTree>
  </p:cSld>
  <p:clrMapOvr>
    <a:masterClrMapping/>
  </p:clrMapOvr>
  <p:transition advClick="0" advTm="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>
            <a:extLst>
              <a:ext uri="{FF2B5EF4-FFF2-40B4-BE49-F238E27FC236}">
                <a16:creationId xmlns:a16="http://schemas.microsoft.com/office/drawing/2014/main" id="{BD5EE9C6-1AB8-2DBD-9C62-5CE4D2F56B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>
            <a:extLst>
              <a:ext uri="{FF2B5EF4-FFF2-40B4-BE49-F238E27FC236}">
                <a16:creationId xmlns:a16="http://schemas.microsoft.com/office/drawing/2014/main" id="{45F521C6-E90B-913B-0E43-E9829B4CB5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2788" y="2524125"/>
          <a:ext cx="2435225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438400" imgH="1809750" progId="CorelDraw.Graphic.8">
                  <p:embed/>
                </p:oleObj>
              </mc:Choice>
              <mc:Fallback>
                <p:oleObj name="CorelDRAW" r:id="rId4" imgW="2438400" imgH="1809750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2788" y="2524125"/>
                        <a:ext cx="2435225" cy="180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4">
            <a:extLst>
              <a:ext uri="{FF2B5EF4-FFF2-40B4-BE49-F238E27FC236}">
                <a16:creationId xmlns:a16="http://schemas.microsoft.com/office/drawing/2014/main" id="{3298CD87-F9E2-6A7F-DD03-AD76571F8B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97125" y="34290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457200" imgH="457200" progId="CorelDraw.Graphic.8">
                  <p:embed/>
                </p:oleObj>
              </mc:Choice>
              <mc:Fallback>
                <p:oleObj name="CorelDRAW" r:id="rId6" imgW="457200" imgH="457200" progId="CorelDraw.Graphic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125" y="34290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5">
            <a:extLst>
              <a:ext uri="{FF2B5EF4-FFF2-40B4-BE49-F238E27FC236}">
                <a16:creationId xmlns:a16="http://schemas.microsoft.com/office/drawing/2014/main" id="{CBB3E916-A46C-CDB5-3C2C-C8D88E2896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59175" y="3429000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8" imgW="457200" imgH="457200" progId="CorelDraw.Graphic.8">
                  <p:embed/>
                </p:oleObj>
              </mc:Choice>
              <mc:Fallback>
                <p:oleObj name="CorelDRAW" r:id="rId8" imgW="457200" imgH="457200" progId="CorelDraw.Graphic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9175" y="3429000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Object 6">
            <a:extLst>
              <a:ext uri="{FF2B5EF4-FFF2-40B4-BE49-F238E27FC236}">
                <a16:creationId xmlns:a16="http://schemas.microsoft.com/office/drawing/2014/main" id="{501652DC-651E-1ACF-C4C3-28ED2716B8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06700" y="35433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0" imgW="457200" imgH="457200" progId="CorelDraw.Graphic.8">
                  <p:embed/>
                </p:oleObj>
              </mc:Choice>
              <mc:Fallback>
                <p:oleObj name="CorelDRAW" r:id="rId10" imgW="457200" imgH="457200" progId="CorelDraw.Graphic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6700" y="35433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9" name="Object 7">
            <a:extLst>
              <a:ext uri="{FF2B5EF4-FFF2-40B4-BE49-F238E27FC236}">
                <a16:creationId xmlns:a16="http://schemas.microsoft.com/office/drawing/2014/main" id="{E5B6160D-3E20-7A60-29D5-C15978150A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11475" y="396240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1" imgW="457200" imgH="457200" progId="CorelDraw.Graphic.8">
                  <p:embed/>
                </p:oleObj>
              </mc:Choice>
              <mc:Fallback>
                <p:oleObj name="CorelDRAW" r:id="rId11" imgW="457200" imgH="457200" progId="CorelDraw.Graphic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1475" y="396240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0" name="Object 8">
            <a:extLst>
              <a:ext uri="{FF2B5EF4-FFF2-40B4-BE49-F238E27FC236}">
                <a16:creationId xmlns:a16="http://schemas.microsoft.com/office/drawing/2014/main" id="{D0479079-3542-BBC4-C85F-275084B937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01925" y="4371975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2" imgW="457200" imgH="457200" progId="CorelDraw.Graphic.8">
                  <p:embed/>
                </p:oleObj>
              </mc:Choice>
              <mc:Fallback>
                <p:oleObj name="CorelDRAW" r:id="rId12" imgW="457200" imgH="457200" progId="CorelDraw.Graphic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1925" y="4371975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1" name="Object 9">
            <a:extLst>
              <a:ext uri="{FF2B5EF4-FFF2-40B4-BE49-F238E27FC236}">
                <a16:creationId xmlns:a16="http://schemas.microsoft.com/office/drawing/2014/main" id="{45FF4682-3251-0E66-A0C5-79FA5922AF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92375" y="4781550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3" imgW="457200" imgH="457200" progId="CorelDraw.Graphic.8">
                  <p:embed/>
                </p:oleObj>
              </mc:Choice>
              <mc:Fallback>
                <p:oleObj name="CorelDRAW" r:id="rId13" imgW="457200" imgH="457200" progId="CorelDraw.Graphic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2375" y="4781550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2" name="Object 10">
            <a:extLst>
              <a:ext uri="{FF2B5EF4-FFF2-40B4-BE49-F238E27FC236}">
                <a16:creationId xmlns:a16="http://schemas.microsoft.com/office/drawing/2014/main" id="{FA3DC053-010A-FF28-472E-02D2EED105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2825" y="5191125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4" imgW="457200" imgH="457200" progId="CorelDraw.Graphic.8">
                  <p:embed/>
                </p:oleObj>
              </mc:Choice>
              <mc:Fallback>
                <p:oleObj name="CorelDRAW" r:id="rId14" imgW="457200" imgH="457200" progId="CorelDraw.Graphic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2825" y="5191125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3" name="Text Box 11">
            <a:extLst>
              <a:ext uri="{FF2B5EF4-FFF2-40B4-BE49-F238E27FC236}">
                <a16:creationId xmlns:a16="http://schemas.microsoft.com/office/drawing/2014/main" id="{57F261C0-154E-3A78-E25A-BEF55D3D3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33804" name="Group 12">
            <a:extLst>
              <a:ext uri="{FF2B5EF4-FFF2-40B4-BE49-F238E27FC236}">
                <a16:creationId xmlns:a16="http://schemas.microsoft.com/office/drawing/2014/main" id="{DF988C9D-EF37-3898-0138-6A1A98CC7566}"/>
              </a:ext>
            </a:extLst>
          </p:cNvPr>
          <p:cNvGrpSpPr>
            <a:grpSpLocks/>
          </p:cNvGrpSpPr>
          <p:nvPr/>
        </p:nvGrpSpPr>
        <p:grpSpPr bwMode="auto">
          <a:xfrm>
            <a:off x="7466013" y="2062163"/>
            <a:ext cx="1581150" cy="3127375"/>
            <a:chOff x="4703" y="1299"/>
            <a:chExt cx="996" cy="1970"/>
          </a:xfrm>
        </p:grpSpPr>
        <p:sp>
          <p:nvSpPr>
            <p:cNvPr id="33805" name="AutoShape 13">
              <a:extLst>
                <a:ext uri="{FF2B5EF4-FFF2-40B4-BE49-F238E27FC236}">
                  <a16:creationId xmlns:a16="http://schemas.microsoft.com/office/drawing/2014/main" id="{C8C9C05D-829E-8426-6A26-45A3529772B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062" y="1608"/>
              <a:ext cx="366" cy="982"/>
            </a:xfrm>
            <a:prstGeom prst="downArrow">
              <a:avLst>
                <a:gd name="adj1" fmla="val 50000"/>
                <a:gd name="adj2" fmla="val 6707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pic>
          <p:nvPicPr>
            <p:cNvPr id="33806" name="Picture 14">
              <a:extLst>
                <a:ext uri="{FF2B5EF4-FFF2-40B4-BE49-F238E27FC236}">
                  <a16:creationId xmlns:a16="http://schemas.microsoft.com/office/drawing/2014/main" id="{9CDDE502-EE92-6F4E-72A2-CE8C53DB6E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3" y="1299"/>
              <a:ext cx="876" cy="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7" name="Text Box 15">
              <a:extLst>
                <a:ext uri="{FF2B5EF4-FFF2-40B4-BE49-F238E27FC236}">
                  <a16:creationId xmlns:a16="http://schemas.microsoft.com/office/drawing/2014/main" id="{A8CD8E18-601F-81B8-3C8E-8B06977E01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47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75"/>
                            </p:stCondLst>
                            <p:childTnLst>
                              <p:par>
                                <p:cTn id="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"/>
                            </p:stCondLst>
                            <p:childTnLst>
                              <p:par>
                                <p:cTn id="1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25"/>
                            </p:stCondLst>
                            <p:childTnLst>
                              <p:par>
                                <p:cTn id="1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75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2">
            <a:extLst>
              <a:ext uri="{FF2B5EF4-FFF2-40B4-BE49-F238E27FC236}">
                <a16:creationId xmlns:a16="http://schemas.microsoft.com/office/drawing/2014/main" id="{05861D2A-8131-6FDE-BEB2-5E42F93B9A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9" name="Object 3">
            <a:extLst>
              <a:ext uri="{FF2B5EF4-FFF2-40B4-BE49-F238E27FC236}">
                <a16:creationId xmlns:a16="http://schemas.microsoft.com/office/drawing/2014/main" id="{2968BEC5-A96B-4614-E1ED-4D79B49572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2788" y="2524125"/>
          <a:ext cx="2435225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438400" imgH="1809750" progId="CorelDraw.Graphic.8">
                  <p:embed/>
                </p:oleObj>
              </mc:Choice>
              <mc:Fallback>
                <p:oleObj name="CorelDRAW" r:id="rId4" imgW="2438400" imgH="1809750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2788" y="2524125"/>
                        <a:ext cx="2435225" cy="180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0" name="Object 4">
            <a:extLst>
              <a:ext uri="{FF2B5EF4-FFF2-40B4-BE49-F238E27FC236}">
                <a16:creationId xmlns:a16="http://schemas.microsoft.com/office/drawing/2014/main" id="{00207866-F4F8-2831-2A20-A14A8688B1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59175" y="3429000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457200" imgH="457200" progId="CorelDraw.Graphic.8">
                  <p:embed/>
                </p:oleObj>
              </mc:Choice>
              <mc:Fallback>
                <p:oleObj name="CorelDRAW" r:id="rId6" imgW="457200" imgH="457200" progId="CorelDraw.Graphic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9175" y="3429000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5">
            <a:extLst>
              <a:ext uri="{FF2B5EF4-FFF2-40B4-BE49-F238E27FC236}">
                <a16:creationId xmlns:a16="http://schemas.microsoft.com/office/drawing/2014/main" id="{94AEFFCA-D913-1A2D-8BD4-6365AF39DF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2825" y="5191125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8" imgW="457200" imgH="457200" progId="CorelDraw.Graphic.8">
                  <p:embed/>
                </p:oleObj>
              </mc:Choice>
              <mc:Fallback>
                <p:oleObj name="CorelDRAW" r:id="rId8" imgW="457200" imgH="457200" progId="CorelDraw.Graphic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2825" y="5191125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2" name="Object 6">
            <a:extLst>
              <a:ext uri="{FF2B5EF4-FFF2-40B4-BE49-F238E27FC236}">
                <a16:creationId xmlns:a16="http://schemas.microsoft.com/office/drawing/2014/main" id="{CEC656D1-13DA-9191-3573-1B81E57985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40075" y="3552825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0" imgW="457200" imgH="457200" progId="CorelDraw.Graphic.8">
                  <p:embed/>
                </p:oleObj>
              </mc:Choice>
              <mc:Fallback>
                <p:oleObj name="CorelDRAW" r:id="rId10" imgW="457200" imgH="457200" progId="CorelDraw.Graphic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0075" y="3552825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3" name="Object 7">
            <a:extLst>
              <a:ext uri="{FF2B5EF4-FFF2-40B4-BE49-F238E27FC236}">
                <a16:creationId xmlns:a16="http://schemas.microsoft.com/office/drawing/2014/main" id="{921871F7-4C9D-A821-1E25-0376E4451D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11500" y="3962400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1" imgW="457200" imgH="457200" progId="CorelDraw.Graphic.8">
                  <p:embed/>
                </p:oleObj>
              </mc:Choice>
              <mc:Fallback>
                <p:oleObj name="CorelDRAW" r:id="rId11" imgW="457200" imgH="457200" progId="CorelDraw.Graphic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0" y="3962400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4" name="Object 8">
            <a:extLst>
              <a:ext uri="{FF2B5EF4-FFF2-40B4-BE49-F238E27FC236}">
                <a16:creationId xmlns:a16="http://schemas.microsoft.com/office/drawing/2014/main" id="{F3A07895-B4F5-B8BB-3B9A-BBF4E67A2A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21050" y="4371975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2" imgW="457200" imgH="457200" progId="CorelDraw.Graphic.8">
                  <p:embed/>
                </p:oleObj>
              </mc:Choice>
              <mc:Fallback>
                <p:oleObj name="CorelDRAW" r:id="rId12" imgW="457200" imgH="457200" progId="CorelDraw.Graphic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1050" y="4371975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5" name="Object 9">
            <a:extLst>
              <a:ext uri="{FF2B5EF4-FFF2-40B4-BE49-F238E27FC236}">
                <a16:creationId xmlns:a16="http://schemas.microsoft.com/office/drawing/2014/main" id="{65C031E8-5E64-0B7D-8B48-FB8A51AE12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30600" y="4781550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3" imgW="457200" imgH="457200" progId="CorelDraw.Graphic.8">
                  <p:embed/>
                </p:oleObj>
              </mc:Choice>
              <mc:Fallback>
                <p:oleObj name="CorelDRAW" r:id="rId13" imgW="457200" imgH="457200" progId="CorelDraw.Graphic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0600" y="4781550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6" name="Object 10">
            <a:extLst>
              <a:ext uri="{FF2B5EF4-FFF2-40B4-BE49-F238E27FC236}">
                <a16:creationId xmlns:a16="http://schemas.microsoft.com/office/drawing/2014/main" id="{E7298B61-357D-4C8A-6A53-45F48ABAE5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0150" y="5191125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4" imgW="457200" imgH="457200" progId="CorelDraw.Graphic.8">
                  <p:embed/>
                </p:oleObj>
              </mc:Choice>
              <mc:Fallback>
                <p:oleObj name="CorelDRAW" r:id="rId14" imgW="457200" imgH="457200" progId="CorelDraw.Graphic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0150" y="5191125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7" name="Text Box 11">
            <a:extLst>
              <a:ext uri="{FF2B5EF4-FFF2-40B4-BE49-F238E27FC236}">
                <a16:creationId xmlns:a16="http://schemas.microsoft.com/office/drawing/2014/main" id="{52413806-B2D8-4BCF-3B0C-48D30D4C8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34828" name="Group 12">
            <a:extLst>
              <a:ext uri="{FF2B5EF4-FFF2-40B4-BE49-F238E27FC236}">
                <a16:creationId xmlns:a16="http://schemas.microsoft.com/office/drawing/2014/main" id="{22751820-CFEE-6E04-7518-33845CFBEA88}"/>
              </a:ext>
            </a:extLst>
          </p:cNvPr>
          <p:cNvGrpSpPr>
            <a:grpSpLocks/>
          </p:cNvGrpSpPr>
          <p:nvPr/>
        </p:nvGrpSpPr>
        <p:grpSpPr bwMode="auto">
          <a:xfrm>
            <a:off x="7466013" y="2062163"/>
            <a:ext cx="1581150" cy="3127375"/>
            <a:chOff x="4703" y="1299"/>
            <a:chExt cx="996" cy="1970"/>
          </a:xfrm>
        </p:grpSpPr>
        <p:sp>
          <p:nvSpPr>
            <p:cNvPr id="34829" name="AutoShape 13">
              <a:extLst>
                <a:ext uri="{FF2B5EF4-FFF2-40B4-BE49-F238E27FC236}">
                  <a16:creationId xmlns:a16="http://schemas.microsoft.com/office/drawing/2014/main" id="{922B5FB2-91E4-2D12-48D8-184E2D592C9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062" y="1608"/>
              <a:ext cx="366" cy="982"/>
            </a:xfrm>
            <a:prstGeom prst="downArrow">
              <a:avLst>
                <a:gd name="adj1" fmla="val 50000"/>
                <a:gd name="adj2" fmla="val 6707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pic>
          <p:nvPicPr>
            <p:cNvPr id="34830" name="Picture 14">
              <a:extLst>
                <a:ext uri="{FF2B5EF4-FFF2-40B4-BE49-F238E27FC236}">
                  <a16:creationId xmlns:a16="http://schemas.microsoft.com/office/drawing/2014/main" id="{9B0DD060-5615-A66C-7B0C-C64FAE8B13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3" y="1299"/>
              <a:ext cx="876" cy="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31" name="Text Box 15">
              <a:extLst>
                <a:ext uri="{FF2B5EF4-FFF2-40B4-BE49-F238E27FC236}">
                  <a16:creationId xmlns:a16="http://schemas.microsoft.com/office/drawing/2014/main" id="{21F420C5-75A2-40B8-69C1-86DA9830C9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47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75"/>
                            </p:stCondLst>
                            <p:childTnLst>
                              <p:par>
                                <p:cTn id="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"/>
                            </p:stCondLst>
                            <p:childTnLst>
                              <p:par>
                                <p:cTn id="1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25"/>
                            </p:stCondLst>
                            <p:childTnLst>
                              <p:par>
                                <p:cTn id="1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75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>
            <a:extLst>
              <a:ext uri="{FF2B5EF4-FFF2-40B4-BE49-F238E27FC236}">
                <a16:creationId xmlns:a16="http://schemas.microsoft.com/office/drawing/2014/main" id="{B72F019D-6140-2347-9BD8-1D3AEF516B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3">
            <a:extLst>
              <a:ext uri="{FF2B5EF4-FFF2-40B4-BE49-F238E27FC236}">
                <a16:creationId xmlns:a16="http://schemas.microsoft.com/office/drawing/2014/main" id="{1C5829E3-8131-1D9A-1D03-F4734A3FA6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2825" y="5191125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457200" imgH="457200" progId="CorelDraw.Graphic.8">
                  <p:embed/>
                </p:oleObj>
              </mc:Choice>
              <mc:Fallback>
                <p:oleObj name="CorelDRAW" r:id="rId4" imgW="457200" imgH="457200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2825" y="5191125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4">
            <a:extLst>
              <a:ext uri="{FF2B5EF4-FFF2-40B4-BE49-F238E27FC236}">
                <a16:creationId xmlns:a16="http://schemas.microsoft.com/office/drawing/2014/main" id="{B0A49778-2E65-FBBC-315D-C0E66F2837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0150" y="5191125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457200" imgH="457200" progId="CorelDraw.Graphic.8">
                  <p:embed/>
                </p:oleObj>
              </mc:Choice>
              <mc:Fallback>
                <p:oleObj name="CorelDRAW" r:id="rId6" imgW="457200" imgH="457200" progId="CorelDraw.Graphic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0150" y="5191125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5">
            <a:extLst>
              <a:ext uri="{FF2B5EF4-FFF2-40B4-BE49-F238E27FC236}">
                <a16:creationId xmlns:a16="http://schemas.microsoft.com/office/drawing/2014/main" id="{FA2F549E-9667-2DA5-354D-85471B2519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0725" y="2501900"/>
          <a:ext cx="2420938" cy="185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8" imgW="2419350" imgH="1857375" progId="CorelDraw.Graphic.8">
                  <p:embed/>
                </p:oleObj>
              </mc:Choice>
              <mc:Fallback>
                <p:oleObj name="CorelDRAW" r:id="rId8" imgW="2419350" imgH="1857375" progId="CorelDraw.Graphic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0725" y="2501900"/>
                        <a:ext cx="2420938" cy="185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6" name="Text Box 6">
            <a:extLst>
              <a:ext uri="{FF2B5EF4-FFF2-40B4-BE49-F238E27FC236}">
                <a16:creationId xmlns:a16="http://schemas.microsoft.com/office/drawing/2014/main" id="{E582FF83-A111-D976-EA13-8961A7B25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35847" name="Group 7">
            <a:extLst>
              <a:ext uri="{FF2B5EF4-FFF2-40B4-BE49-F238E27FC236}">
                <a16:creationId xmlns:a16="http://schemas.microsoft.com/office/drawing/2014/main" id="{B96D2810-01E6-366C-2AD5-F8CA77ED313E}"/>
              </a:ext>
            </a:extLst>
          </p:cNvPr>
          <p:cNvGrpSpPr>
            <a:grpSpLocks/>
          </p:cNvGrpSpPr>
          <p:nvPr/>
        </p:nvGrpSpPr>
        <p:grpSpPr bwMode="auto">
          <a:xfrm>
            <a:off x="7664450" y="1657350"/>
            <a:ext cx="1479550" cy="3127375"/>
            <a:chOff x="4828" y="1044"/>
            <a:chExt cx="932" cy="1970"/>
          </a:xfrm>
        </p:grpSpPr>
        <p:graphicFrame>
          <p:nvGraphicFramePr>
            <p:cNvPr id="35848" name="Object 8">
              <a:extLst>
                <a:ext uri="{FF2B5EF4-FFF2-40B4-BE49-F238E27FC236}">
                  <a16:creationId xmlns:a16="http://schemas.microsoft.com/office/drawing/2014/main" id="{83A054B0-4489-1ADA-C2C1-4F5D9D98154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36" y="1044"/>
            <a:ext cx="924" cy="19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10" imgW="1466850" imgH="3124200" progId="CorelDRAW.Graphic.9">
                    <p:embed/>
                  </p:oleObj>
                </mc:Choice>
                <mc:Fallback>
                  <p:oleObj name="CorelDRAW" r:id="rId10" imgW="1466850" imgH="3124200" progId="CorelDRAW.Graphic.9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6" y="1044"/>
                          <a:ext cx="924" cy="19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49" name="Text Box 9">
              <a:extLst>
                <a:ext uri="{FF2B5EF4-FFF2-40B4-BE49-F238E27FC236}">
                  <a16:creationId xmlns:a16="http://schemas.microsoft.com/office/drawing/2014/main" id="{1BE81FF5-818B-F070-3908-441F343D39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89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</p:spTree>
  </p:cSld>
  <p:clrMapOvr>
    <a:masterClrMapping/>
  </p:clrMapOvr>
  <p:transition advClick="0" advTm="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2">
            <a:extLst>
              <a:ext uri="{FF2B5EF4-FFF2-40B4-BE49-F238E27FC236}">
                <a16:creationId xmlns:a16="http://schemas.microsoft.com/office/drawing/2014/main" id="{CBE8C44B-9B3B-442C-F2F5-DFE5A6A9A1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>
            <a:extLst>
              <a:ext uri="{FF2B5EF4-FFF2-40B4-BE49-F238E27FC236}">
                <a16:creationId xmlns:a16="http://schemas.microsoft.com/office/drawing/2014/main" id="{DBC1C603-1241-BB7A-353C-B070D694F8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2825" y="5191125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457200" imgH="457200" progId="CorelDraw.Graphic.8">
                  <p:embed/>
                </p:oleObj>
              </mc:Choice>
              <mc:Fallback>
                <p:oleObj name="CorelDRAW" r:id="rId4" imgW="457200" imgH="457200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2825" y="5191125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8" name="Object 4">
            <a:extLst>
              <a:ext uri="{FF2B5EF4-FFF2-40B4-BE49-F238E27FC236}">
                <a16:creationId xmlns:a16="http://schemas.microsoft.com/office/drawing/2014/main" id="{4DE83CAB-CA59-C6CB-A7FC-A7CBEF520D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0150" y="5191125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457200" imgH="457200" progId="CorelDraw.Graphic.8">
                  <p:embed/>
                </p:oleObj>
              </mc:Choice>
              <mc:Fallback>
                <p:oleObj name="CorelDRAW" r:id="rId6" imgW="457200" imgH="457200" progId="CorelDraw.Graphic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0150" y="5191125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9" name="Object 5">
            <a:extLst>
              <a:ext uri="{FF2B5EF4-FFF2-40B4-BE49-F238E27FC236}">
                <a16:creationId xmlns:a16="http://schemas.microsoft.com/office/drawing/2014/main" id="{6E0AD5FD-3817-AAE7-26D6-3F1548B1F8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08188" y="2497138"/>
          <a:ext cx="2420937" cy="186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8" imgW="2419350" imgH="1866900" progId="CorelDraw.Graphic.8">
                  <p:embed/>
                </p:oleObj>
              </mc:Choice>
              <mc:Fallback>
                <p:oleObj name="CorelDRAW" r:id="rId8" imgW="2419350" imgH="1866900" progId="CorelDraw.Graphic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8188" y="2497138"/>
                        <a:ext cx="2420937" cy="186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0" name="Text Box 6">
            <a:extLst>
              <a:ext uri="{FF2B5EF4-FFF2-40B4-BE49-F238E27FC236}">
                <a16:creationId xmlns:a16="http://schemas.microsoft.com/office/drawing/2014/main" id="{77EDFEB1-160A-4D93-BFA2-37644655A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36871" name="Group 7">
            <a:extLst>
              <a:ext uri="{FF2B5EF4-FFF2-40B4-BE49-F238E27FC236}">
                <a16:creationId xmlns:a16="http://schemas.microsoft.com/office/drawing/2014/main" id="{274F9C7A-3980-DB2F-F28A-44F142C27587}"/>
              </a:ext>
            </a:extLst>
          </p:cNvPr>
          <p:cNvGrpSpPr>
            <a:grpSpLocks/>
          </p:cNvGrpSpPr>
          <p:nvPr/>
        </p:nvGrpSpPr>
        <p:grpSpPr bwMode="auto">
          <a:xfrm>
            <a:off x="7664450" y="1657350"/>
            <a:ext cx="1479550" cy="3127375"/>
            <a:chOff x="4828" y="1044"/>
            <a:chExt cx="932" cy="1970"/>
          </a:xfrm>
        </p:grpSpPr>
        <p:graphicFrame>
          <p:nvGraphicFramePr>
            <p:cNvPr id="36872" name="Object 8">
              <a:extLst>
                <a:ext uri="{FF2B5EF4-FFF2-40B4-BE49-F238E27FC236}">
                  <a16:creationId xmlns:a16="http://schemas.microsoft.com/office/drawing/2014/main" id="{3C9EDB72-106D-3550-9926-27883C16230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36" y="1044"/>
            <a:ext cx="924" cy="19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10" imgW="1466850" imgH="3124200" progId="CorelDRAW.Graphic.9">
                    <p:embed/>
                  </p:oleObj>
                </mc:Choice>
                <mc:Fallback>
                  <p:oleObj name="CorelDRAW" r:id="rId10" imgW="1466850" imgH="3124200" progId="CorelDRAW.Graphic.9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6" y="1044"/>
                          <a:ext cx="924" cy="19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873" name="Text Box 9">
              <a:extLst>
                <a:ext uri="{FF2B5EF4-FFF2-40B4-BE49-F238E27FC236}">
                  <a16:creationId xmlns:a16="http://schemas.microsoft.com/office/drawing/2014/main" id="{F3A3A242-FDFF-EFB5-6F5B-61DC2F429C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89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</p:spTree>
  </p:cSld>
  <p:clrMapOvr>
    <a:masterClrMapping/>
  </p:clrMapOvr>
  <p:transition advClick="0" advTm="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>
            <a:extLst>
              <a:ext uri="{FF2B5EF4-FFF2-40B4-BE49-F238E27FC236}">
                <a16:creationId xmlns:a16="http://schemas.microsoft.com/office/drawing/2014/main" id="{9D88B264-5F52-97D9-2C6E-351BC37F9F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2013" y="2540000"/>
          <a:ext cx="7926387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7924800" imgH="1771650" progId="CorelDraw.Graphic.8">
                  <p:embed/>
                </p:oleObj>
              </mc:Choice>
              <mc:Fallback>
                <p:oleObj name="CorelDRAW" r:id="rId2" imgW="7924800" imgH="1771650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2540000"/>
                        <a:ext cx="7926387" cy="177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1" name="Object 3">
            <a:extLst>
              <a:ext uri="{FF2B5EF4-FFF2-40B4-BE49-F238E27FC236}">
                <a16:creationId xmlns:a16="http://schemas.microsoft.com/office/drawing/2014/main" id="{D1CF2D46-D53B-263A-56B4-ED7E1DF3EE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2825" y="5191125"/>
          <a:ext cx="4349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457200" imgH="457200" progId="CorelDraw.Graphic.8">
                  <p:embed/>
                </p:oleObj>
              </mc:Choice>
              <mc:Fallback>
                <p:oleObj name="CorelDRAW" r:id="rId4" imgW="457200" imgH="457200" progId="CorelDraw.Graphic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2825" y="5191125"/>
                        <a:ext cx="4349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2" name="Object 4">
            <a:extLst>
              <a:ext uri="{FF2B5EF4-FFF2-40B4-BE49-F238E27FC236}">
                <a16:creationId xmlns:a16="http://schemas.microsoft.com/office/drawing/2014/main" id="{6C42A649-667B-55FB-20F7-3F87999D93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0150" y="5191125"/>
          <a:ext cx="4286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457200" imgH="457200" progId="CorelDraw.Graphic.8">
                  <p:embed/>
                </p:oleObj>
              </mc:Choice>
              <mc:Fallback>
                <p:oleObj name="CorelDRAW" r:id="rId6" imgW="457200" imgH="457200" progId="CorelDraw.Graphic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0150" y="5191125"/>
                        <a:ext cx="428625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3" name="Object 5">
            <a:extLst>
              <a:ext uri="{FF2B5EF4-FFF2-40B4-BE49-F238E27FC236}">
                <a16:creationId xmlns:a16="http://schemas.microsoft.com/office/drawing/2014/main" id="{0296CF08-1895-41A9-BD6B-3B4385D2D1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2950" y="2509838"/>
          <a:ext cx="2430463" cy="18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8" imgW="2428875" imgH="1838325" progId="CorelDraw.Graphic.8">
                  <p:embed/>
                </p:oleObj>
              </mc:Choice>
              <mc:Fallback>
                <p:oleObj name="CorelDRAW" r:id="rId8" imgW="2428875" imgH="1838325" progId="CorelDraw.Graphic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2950" y="2509838"/>
                        <a:ext cx="2430463" cy="183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4" name="Text Box 6">
            <a:extLst>
              <a:ext uri="{FF2B5EF4-FFF2-40B4-BE49-F238E27FC236}">
                <a16:creationId xmlns:a16="http://schemas.microsoft.com/office/drawing/2014/main" id="{9762DBF5-7A1C-D8D0-EDC6-845935CBE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2613"/>
            <a:ext cx="973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Lipid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Bilayer</a:t>
            </a:r>
          </a:p>
        </p:txBody>
      </p:sp>
      <p:grpSp>
        <p:nvGrpSpPr>
          <p:cNvPr id="37895" name="Group 7">
            <a:extLst>
              <a:ext uri="{FF2B5EF4-FFF2-40B4-BE49-F238E27FC236}">
                <a16:creationId xmlns:a16="http://schemas.microsoft.com/office/drawing/2014/main" id="{5BEA2BEB-C2BF-7722-A382-56B2E853296C}"/>
              </a:ext>
            </a:extLst>
          </p:cNvPr>
          <p:cNvGrpSpPr>
            <a:grpSpLocks/>
          </p:cNvGrpSpPr>
          <p:nvPr/>
        </p:nvGrpSpPr>
        <p:grpSpPr bwMode="auto">
          <a:xfrm>
            <a:off x="7664450" y="1657350"/>
            <a:ext cx="1479550" cy="3127375"/>
            <a:chOff x="4828" y="1044"/>
            <a:chExt cx="932" cy="1970"/>
          </a:xfrm>
        </p:grpSpPr>
        <p:graphicFrame>
          <p:nvGraphicFramePr>
            <p:cNvPr id="2" name="Object 8">
              <a:extLst>
                <a:ext uri="{FF2B5EF4-FFF2-40B4-BE49-F238E27FC236}">
                  <a16:creationId xmlns:a16="http://schemas.microsoft.com/office/drawing/2014/main" id="{06C05A5A-0066-6E26-DA49-66E1F9706CF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36" y="1044"/>
            <a:ext cx="924" cy="19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10" imgW="1466850" imgH="3124200" progId="CorelDRAW.Graphic.9">
                    <p:embed/>
                  </p:oleObj>
                </mc:Choice>
                <mc:Fallback>
                  <p:oleObj name="CorelDRAW" r:id="rId10" imgW="1466850" imgH="3124200" progId="CorelDRAW.Graphic.9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6" y="1044"/>
                          <a:ext cx="924" cy="19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Text Box 9">
              <a:extLst>
                <a:ext uri="{FF2B5EF4-FFF2-40B4-BE49-F238E27FC236}">
                  <a16:creationId xmlns:a16="http://schemas.microsoft.com/office/drawing/2014/main" id="{C7F4A9C3-63FF-DA87-D559-1E4B10EF43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8" y="1989"/>
              <a:ext cx="871" cy="3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concentration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600" b="1">
                  <a:solidFill>
                    <a:srgbClr val="A50021"/>
                  </a:solidFill>
                </a:rPr>
                <a:t>gradient</a:t>
              </a:r>
            </a:p>
          </p:txBody>
        </p:sp>
      </p:grpSp>
      <p:sp>
        <p:nvSpPr>
          <p:cNvPr id="37898" name="Text Box 10">
            <a:extLst>
              <a:ext uri="{FF2B5EF4-FFF2-40B4-BE49-F238E27FC236}">
                <a16:creationId xmlns:a16="http://schemas.microsoft.com/office/drawing/2014/main" id="{1861E743-2919-9BCF-C3FF-653EB87E2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13" y="5743575"/>
            <a:ext cx="896778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As</a:t>
            </a:r>
            <a:r>
              <a:rPr lang="en-GB" altLang="en-US" sz="2000" b="1">
                <a:solidFill>
                  <a:srgbClr val="000066"/>
                </a:solidFill>
              </a:rPr>
              <a:t> active transport</a:t>
            </a:r>
            <a:r>
              <a:rPr lang="en-GB" altLang="en-US" sz="2000" b="1">
                <a:solidFill>
                  <a:srgbClr val="A50021"/>
                </a:solidFill>
              </a:rPr>
              <a:t> is dependent upon a supply of </a:t>
            </a:r>
            <a:r>
              <a:rPr lang="en-GB" altLang="en-US" sz="2000" b="1">
                <a:solidFill>
                  <a:srgbClr val="000066"/>
                </a:solidFill>
              </a:rPr>
              <a:t>ATP</a:t>
            </a:r>
            <a:r>
              <a:rPr lang="en-GB" altLang="en-US" sz="2000" b="1">
                <a:solidFill>
                  <a:srgbClr val="A50021"/>
                </a:solidFill>
              </a:rPr>
              <a:t> from </a:t>
            </a:r>
            <a:r>
              <a:rPr lang="en-GB" altLang="en-US" sz="2000" b="1">
                <a:solidFill>
                  <a:srgbClr val="000066"/>
                </a:solidFill>
              </a:rPr>
              <a:t>aerobic respiration,</a:t>
            </a:r>
            <a:r>
              <a:rPr lang="en-GB" altLang="en-US" sz="2000" b="1">
                <a:solidFill>
                  <a:srgbClr val="A50021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then the mechanism is affected by </a:t>
            </a:r>
            <a:r>
              <a:rPr lang="en-GB" altLang="en-US" sz="2000" b="1">
                <a:solidFill>
                  <a:srgbClr val="000066"/>
                </a:solidFill>
              </a:rPr>
              <a:t>temperature, oxygen availability</a:t>
            </a:r>
            <a:r>
              <a:rPr lang="en-GB" altLang="en-US" sz="2000" b="1">
                <a:solidFill>
                  <a:srgbClr val="A50021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and cellular </a:t>
            </a:r>
            <a:r>
              <a:rPr lang="en-GB" altLang="en-US" sz="2000" b="1">
                <a:solidFill>
                  <a:srgbClr val="000066"/>
                </a:solidFill>
              </a:rPr>
              <a:t>glucose concentrations</a:t>
            </a:r>
          </a:p>
        </p:txBody>
      </p:sp>
      <p:graphicFrame>
        <p:nvGraphicFramePr>
          <p:cNvPr id="37899" name="Object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5096FC5-D521-AFC4-1176-96D81F849F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59750" y="6321425"/>
          <a:ext cx="9842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2" imgW="914400" imgH="914400" progId="CorelDRAW.Graphic.10">
                  <p:embed/>
                </p:oleObj>
              </mc:Choice>
              <mc:Fallback>
                <p:oleObj name="CorelDRAW" r:id="rId12" imgW="914400" imgH="914400" progId="CorelDRAW.Graphic.10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9750" y="6321425"/>
                        <a:ext cx="984250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8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37966089-804A-623F-5ED0-75E9FB2C6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2401888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A50021"/>
                </a:solidFill>
              </a:rPr>
              <a:t>Active transport </a:t>
            </a:r>
          </a:p>
        </p:txBody>
      </p:sp>
      <p:pic>
        <p:nvPicPr>
          <p:cNvPr id="38915" name="Picture 4">
            <a:extLst>
              <a:ext uri="{FF2B5EF4-FFF2-40B4-BE49-F238E27FC236}">
                <a16:creationId xmlns:a16="http://schemas.microsoft.com/office/drawing/2014/main" id="{1D28ED37-1663-0C8C-7094-307DF1DA3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676910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4">
            <a:extLst>
              <a:ext uri="{FF2B5EF4-FFF2-40B4-BE49-F238E27FC236}">
                <a16:creationId xmlns:a16="http://schemas.microsoft.com/office/drawing/2014/main" id="{DCB0B369-B628-E313-6BA1-F31731EC3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1125538"/>
            <a:ext cx="1979612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At all concentrations the rate of uptake is faster at 37 </a:t>
            </a:r>
            <a:r>
              <a:rPr lang="en-GB" altLang="en-US" sz="2000" b="1" baseline="30000">
                <a:solidFill>
                  <a:srgbClr val="000066"/>
                </a:solidFill>
              </a:rPr>
              <a:t>o</a:t>
            </a:r>
            <a:r>
              <a:rPr lang="en-GB" altLang="en-US" sz="2000" b="1">
                <a:solidFill>
                  <a:srgbClr val="000066"/>
                </a:solidFill>
              </a:rPr>
              <a:t>C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7F21B014-165C-C501-1936-F4F327BCB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692150"/>
            <a:ext cx="78851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The rate of uptake increases by </a:t>
            </a:r>
            <a:r>
              <a:rPr lang="en-GB" altLang="en-US" sz="2000" b="1">
                <a:solidFill>
                  <a:srgbClr val="A50021"/>
                </a:solidFill>
              </a:rPr>
              <a:t>203.7%</a:t>
            </a:r>
            <a:r>
              <a:rPr lang="en-GB" altLang="en-US" sz="2000" b="1">
                <a:solidFill>
                  <a:srgbClr val="000066"/>
                </a:solidFill>
              </a:rPr>
              <a:t> at 1.0 μmoldm</a:t>
            </a:r>
            <a:r>
              <a:rPr lang="en-GB" altLang="en-US" sz="2000" b="1" baseline="30000">
                <a:solidFill>
                  <a:srgbClr val="000066"/>
                </a:solidFill>
              </a:rPr>
              <a:t>–3</a:t>
            </a:r>
            <a:r>
              <a:rPr lang="en-GB" altLang="en-US" sz="2400"/>
              <a:t>.</a:t>
            </a:r>
            <a:r>
              <a:rPr lang="en-GB" altLang="en-US" sz="2000" b="1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62471" name="Line 7">
            <a:extLst>
              <a:ext uri="{FF2B5EF4-FFF2-40B4-BE49-F238E27FC236}">
                <a16:creationId xmlns:a16="http://schemas.microsoft.com/office/drawing/2014/main" id="{E3208D68-562D-455C-0D68-8678F3FEBBE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04025" y="1628775"/>
            <a:ext cx="43180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FA11F4F5-899C-6802-838A-0AD6C7F1B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508500"/>
            <a:ext cx="1979613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Respiration </a:t>
            </a:r>
            <a:r>
              <a:rPr lang="en-GB" altLang="en-US" sz="2000" b="1">
                <a:solidFill>
                  <a:srgbClr val="000066"/>
                </a:solidFill>
              </a:rPr>
              <a:t>is faster at higher temperature, releasing more energy for the </a:t>
            </a:r>
            <a:r>
              <a:rPr lang="en-GB" altLang="en-US" sz="2000" b="1">
                <a:solidFill>
                  <a:srgbClr val="A50021"/>
                </a:solidFill>
              </a:rPr>
              <a:t>active transport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D6314342-0E45-82E7-8FAB-68810A4E9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2852738"/>
            <a:ext cx="1979612" cy="256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</a:rPr>
              <a:t>Rate levelling out at higher concentration, so the uptake must be </a:t>
            </a:r>
            <a:r>
              <a:rPr lang="en-GB" altLang="en-US" sz="1800" b="1">
                <a:solidFill>
                  <a:srgbClr val="A50021"/>
                </a:solidFill>
              </a:rPr>
              <a:t>active transport</a:t>
            </a:r>
            <a:r>
              <a:rPr lang="en-GB" altLang="en-US" sz="1800" b="1">
                <a:solidFill>
                  <a:srgbClr val="000066"/>
                </a:solidFill>
              </a:rPr>
              <a:t>. All the </a:t>
            </a:r>
            <a:r>
              <a:rPr lang="en-GB" altLang="en-US" sz="1800" b="1">
                <a:solidFill>
                  <a:srgbClr val="A50021"/>
                </a:solidFill>
              </a:rPr>
              <a:t>carrier protein</a:t>
            </a:r>
            <a:r>
              <a:rPr lang="en-GB" altLang="en-US" sz="1800" b="1">
                <a:solidFill>
                  <a:srgbClr val="000066"/>
                </a:solidFill>
              </a:rPr>
              <a:t> </a:t>
            </a:r>
            <a:r>
              <a:rPr lang="en-GB" altLang="en-US" sz="1800" b="1">
                <a:solidFill>
                  <a:srgbClr val="A50021"/>
                </a:solidFill>
              </a:rPr>
              <a:t>occupied</a:t>
            </a:r>
            <a:r>
              <a:rPr lang="en-GB" altLang="en-US" sz="1800" b="1">
                <a:solidFill>
                  <a:srgbClr val="000066"/>
                </a:solidFill>
              </a:rPr>
              <a:t> by imatinib </a:t>
            </a:r>
          </a:p>
        </p:txBody>
      </p:sp>
      <p:sp>
        <p:nvSpPr>
          <p:cNvPr id="38921" name="Line 10">
            <a:extLst>
              <a:ext uri="{FF2B5EF4-FFF2-40B4-BE49-F238E27FC236}">
                <a16:creationId xmlns:a16="http://schemas.microsoft.com/office/drawing/2014/main" id="{32D3CAFC-7F5E-B5C9-4AFD-A3A6CC1B6CB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72225" y="3789363"/>
            <a:ext cx="86360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2" name="Line 11">
            <a:extLst>
              <a:ext uri="{FF2B5EF4-FFF2-40B4-BE49-F238E27FC236}">
                <a16:creationId xmlns:a16="http://schemas.microsoft.com/office/drawing/2014/main" id="{FA4E184F-F14A-9905-116A-579F3D0733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72225" y="3789363"/>
            <a:ext cx="8636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 autoUpdateAnimBg="0"/>
      <p:bldP spid="3076" grpId="0"/>
      <p:bldP spid="2" grpId="0"/>
      <p:bldP spid="3" grpId="0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BBB45CE2-FC92-2DE5-25B5-6D1017532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4940300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A50021"/>
                </a:solidFill>
              </a:rPr>
              <a:t>Active transport/facilitated diffusion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CBF94136-85C4-C3BF-48E1-6DDCA27D9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85693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Example: Investigating the uptake of sodium ions by animal tissue in flasks F containing inhibitor of ATP and G without the inhibitor.</a:t>
            </a:r>
          </a:p>
        </p:txBody>
      </p:sp>
      <p:pic>
        <p:nvPicPr>
          <p:cNvPr id="66569" name="Picture 9">
            <a:extLst>
              <a:ext uri="{FF2B5EF4-FFF2-40B4-BE49-F238E27FC236}">
                <a16:creationId xmlns:a16="http://schemas.microsoft.com/office/drawing/2014/main" id="{C7E3113E-6C27-0321-F8E4-846B905A5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268413"/>
            <a:ext cx="7421562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C2B9CEA2-0DFD-97D1-4B68-0032E0376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41925"/>
            <a:ext cx="8964613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In Flask G uptake occurs by </a:t>
            </a:r>
            <a:r>
              <a:rPr lang="en-GB" altLang="en-US" sz="2000" b="1" u="sng">
                <a:solidFill>
                  <a:srgbClr val="A50021"/>
                </a:solidFill>
              </a:rPr>
              <a:t>active transport</a:t>
            </a:r>
            <a:r>
              <a:rPr lang="en-GB" altLang="en-US" sz="2000" b="1">
                <a:solidFill>
                  <a:srgbClr val="000066"/>
                </a:solidFill>
              </a:rPr>
              <a:t> because: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000" b="1">
                <a:solidFill>
                  <a:srgbClr val="A50021"/>
                </a:solidFill>
              </a:rPr>
              <a:t>ATP</a:t>
            </a:r>
            <a:r>
              <a:rPr lang="en-GB" altLang="en-US" sz="2000" b="1">
                <a:solidFill>
                  <a:srgbClr val="000066"/>
                </a:solidFill>
              </a:rPr>
              <a:t> present in flask G provide the energy for the active transport, which is a </a:t>
            </a:r>
            <a:r>
              <a:rPr lang="en-GB" altLang="en-US" sz="2000" b="1" u="sng">
                <a:solidFill>
                  <a:srgbClr val="A50021"/>
                </a:solidFill>
              </a:rPr>
              <a:t>energy requiring process</a:t>
            </a:r>
            <a:endParaRPr lang="en-GB" altLang="en-US" sz="2000" b="1">
              <a:solidFill>
                <a:srgbClr val="A5002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All of the sodium has been absorbed from the flask G, showing uptake </a:t>
            </a:r>
            <a:r>
              <a:rPr lang="en-GB" altLang="en-US" sz="2000" b="1" u="sng">
                <a:solidFill>
                  <a:srgbClr val="A50021"/>
                </a:solidFill>
              </a:rPr>
              <a:t>against a concentration gradient</a:t>
            </a:r>
            <a:r>
              <a:rPr lang="en-GB" altLang="en-US" sz="2000">
                <a:solidFill>
                  <a:srgbClr val="A5002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 autoUpdateAnimBg="0"/>
      <p:bldP spid="307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3F8A5DC1-D37E-E521-C53F-7C838C715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4940300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A50021"/>
                </a:solidFill>
              </a:rPr>
              <a:t>Active transport/facilitated diffusion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8A140B83-0F40-5659-3175-8D7D20CDF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85693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Example: Investigating the uptake of sodium ions by animal tissue in flasks F containing inhibitor of ATP and G without the inhibitor.</a:t>
            </a:r>
          </a:p>
        </p:txBody>
      </p:sp>
      <p:pic>
        <p:nvPicPr>
          <p:cNvPr id="67588" name="Picture 4">
            <a:extLst>
              <a:ext uri="{FF2B5EF4-FFF2-40B4-BE49-F238E27FC236}">
                <a16:creationId xmlns:a16="http://schemas.microsoft.com/office/drawing/2014/main" id="{B87CA4D9-AE52-4F5A-7FAE-D277C3F59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268413"/>
            <a:ext cx="7421562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CBE49FFB-3927-71EB-FCFB-7E1F88321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41925"/>
            <a:ext cx="89646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Uptake in Flask F occurs by </a:t>
            </a:r>
            <a:r>
              <a:rPr lang="en-GB" altLang="en-US" sz="2000" b="1" u="sng">
                <a:solidFill>
                  <a:srgbClr val="A50021"/>
                </a:solidFill>
              </a:rPr>
              <a:t>facilitated diffusion</a:t>
            </a:r>
            <a:r>
              <a:rPr lang="en-GB" altLang="en-US" sz="2000" b="1">
                <a:solidFill>
                  <a:srgbClr val="000066"/>
                </a:solidFill>
              </a:rPr>
              <a:t> because: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000" b="1">
                <a:solidFill>
                  <a:srgbClr val="000066"/>
                </a:solidFill>
              </a:rPr>
              <a:t>Uptake in flask G levelled off after 20 minutes 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000" b="1">
                <a:solidFill>
                  <a:srgbClr val="000066"/>
                </a:solidFill>
              </a:rPr>
              <a:t>When sodium ion concentrations in solution and in cells becomes equal / equilibrium reached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 autoUpdateAnimBg="0"/>
      <p:bldP spid="307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E37F7EC9-61AB-255B-950C-555684B17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2325688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A50021"/>
                </a:solidFill>
              </a:rPr>
              <a:t>Active transport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9860DF68-0900-17B7-C089-FDB272C96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85693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Investigation of the effect of respiratory poison and ATP addition on the rate of ion movement and the rate of ATP production in a suspension of cells</a:t>
            </a:r>
          </a:p>
        </p:txBody>
      </p:sp>
      <p:pic>
        <p:nvPicPr>
          <p:cNvPr id="41988" name="Picture 6">
            <a:extLst>
              <a:ext uri="{FF2B5EF4-FFF2-40B4-BE49-F238E27FC236}">
                <a16:creationId xmlns:a16="http://schemas.microsoft.com/office/drawing/2014/main" id="{FEBAE195-845F-830C-B00A-4FFC4D3D4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5364163" cy="516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EA2CB2B2-F630-7594-9149-972D534EE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1844675"/>
            <a:ext cx="4211637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Ion movement goes down when the poison is added and rises when ATP added because: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Ion movement is by </a:t>
            </a:r>
            <a:r>
              <a:rPr lang="en-GB" altLang="en-US" sz="2000" b="1">
                <a:solidFill>
                  <a:srgbClr val="A50021"/>
                </a:solidFill>
              </a:rPr>
              <a:t>active transport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ATP</a:t>
            </a:r>
            <a:r>
              <a:rPr lang="en-GB" altLang="en-US" sz="2000" b="1">
                <a:solidFill>
                  <a:srgbClr val="000066"/>
                </a:solidFill>
              </a:rPr>
              <a:t> / </a:t>
            </a:r>
            <a:r>
              <a:rPr lang="en-GB" altLang="en-US" sz="2000" b="1">
                <a:solidFill>
                  <a:srgbClr val="A50021"/>
                </a:solidFill>
              </a:rPr>
              <a:t>energy</a:t>
            </a:r>
            <a:r>
              <a:rPr lang="en-GB" altLang="en-US" sz="2000" b="1">
                <a:solidFill>
                  <a:srgbClr val="000066"/>
                </a:solidFill>
              </a:rPr>
              <a:t> needed for active transport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</a:rPr>
              <a:t>Respiration </a:t>
            </a:r>
            <a:r>
              <a:rPr lang="en-GB" altLang="en-US" sz="2000" b="1">
                <a:solidFill>
                  <a:srgbClr val="000066"/>
                </a:solidFill>
              </a:rPr>
              <a:t>provides ATP / energy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</a:rPr>
              <a:t>Poison inhibits/stops respiration / ATP production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 autoUpdateAnimBg="0"/>
      <p:bldP spid="3076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3982</TotalTime>
  <Words>1838</Words>
  <Application>Microsoft Office PowerPoint</Application>
  <PresentationFormat>On-screen Show (4:3)</PresentationFormat>
  <Paragraphs>327</Paragraphs>
  <Slides>42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Arial Black</vt:lpstr>
      <vt:lpstr>Calibri</vt:lpstr>
      <vt:lpstr>Symbol</vt:lpstr>
      <vt:lpstr>Times New Roman</vt:lpstr>
      <vt:lpstr>Default Design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Cedar Sys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Farooq</dc:creator>
  <cp:lastModifiedBy>Farooq Ahmad</cp:lastModifiedBy>
  <cp:revision>139</cp:revision>
  <dcterms:created xsi:type="dcterms:W3CDTF">2010-10-23T14:01:49Z</dcterms:created>
  <dcterms:modified xsi:type="dcterms:W3CDTF">2026-02-16T21:39:05Z</dcterms:modified>
</cp:coreProperties>
</file>